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2"/>
  </p:notesMasterIdLst>
  <p:sldIdLst>
    <p:sldId id="4415" r:id="rId3"/>
    <p:sldId id="4416" r:id="rId4"/>
    <p:sldId id="677" r:id="rId5"/>
    <p:sldId id="264" r:id="rId6"/>
    <p:sldId id="259" r:id="rId7"/>
    <p:sldId id="4410" r:id="rId8"/>
    <p:sldId id="4417" r:id="rId9"/>
    <p:sldId id="4393" r:id="rId10"/>
    <p:sldId id="4400" r:id="rId11"/>
    <p:sldId id="4402" r:id="rId12"/>
    <p:sldId id="288" r:id="rId13"/>
    <p:sldId id="263" r:id="rId14"/>
    <p:sldId id="4394" r:id="rId15"/>
    <p:sldId id="296" r:id="rId16"/>
    <p:sldId id="281" r:id="rId17"/>
    <p:sldId id="4397" r:id="rId18"/>
    <p:sldId id="4398" r:id="rId19"/>
    <p:sldId id="4399" r:id="rId20"/>
    <p:sldId id="969" r:id="rId21"/>
    <p:sldId id="4404" r:id="rId22"/>
    <p:sldId id="2504" r:id="rId23"/>
    <p:sldId id="4391" r:id="rId24"/>
    <p:sldId id="426" r:id="rId25"/>
    <p:sldId id="435" r:id="rId26"/>
    <p:sldId id="434" r:id="rId27"/>
    <p:sldId id="436" r:id="rId28"/>
    <p:sldId id="447" r:id="rId29"/>
    <p:sldId id="424" r:id="rId30"/>
    <p:sldId id="425" r:id="rId31"/>
    <p:sldId id="439" r:id="rId32"/>
    <p:sldId id="441" r:id="rId33"/>
    <p:sldId id="449" r:id="rId34"/>
    <p:sldId id="4412" r:id="rId35"/>
    <p:sldId id="4414" r:id="rId36"/>
    <p:sldId id="457" r:id="rId37"/>
    <p:sldId id="279" r:id="rId38"/>
    <p:sldId id="2509" r:id="rId39"/>
    <p:sldId id="261" r:id="rId40"/>
    <p:sldId id="262" r:id="rId4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563"/>
    <a:srgbClr val="8B0636"/>
    <a:srgbClr val="1F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8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EB63A-ED2C-4695-896A-976C5181C5BD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C0C97-C888-49E1-9BF9-14C932892AC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079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79520871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2479520871_0_1142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22479520871_0_1142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c36c5c6c6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c36c5c6c6_0_1259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ec36c5c6c6_0_1259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c36c5c6c6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c36c5c6c6_0_1266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ec36c5c6c6_0_1266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613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La dirección de Investigación en salud pública del INS cuenta con capacidad inmediata para la secuenciación del MPXV que se resume en los siguientes 4 puntos: (leer los títulos en negrita)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980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c36c5c6c6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ec36c5c6c6_0_1237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ec36c5c6c6_0_1237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36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479520871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78138" y="514350"/>
            <a:ext cx="4116387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2479520871_0_1220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479520871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54323" y="514350"/>
            <a:ext cx="87648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2479520871_0_1215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79520871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2479520871_0_1142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22479520871_0_1142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9678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c36c5c6c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c36c5c6c6_0_133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ec36c5c6c6_0_133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c36c5c6c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c36c5c6c6_0_95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ec36c5c6c6_0_95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c36c5c6c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c36c5c6c6_0_138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ec36c5c6c6_0_138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c36c5c6c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c36c5c6c6_0_138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ec36c5c6c6_0_138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596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c36c5c6c6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c36c5c6c6_0_1171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ec36c5c6c6_0_1171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c36c5c6c6_0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6100" y="858838"/>
            <a:ext cx="37004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c36c5c6c6_0_1253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ec36c5c6c6_0_1253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389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544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51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tx">
  <p:cSld name="Blank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2479520871_0_949"/>
          <p:cNvSpPr txBox="1">
            <a:spLocks noGrp="1"/>
          </p:cNvSpPr>
          <p:nvPr>
            <p:ph type="sldNum" idx="12"/>
          </p:nvPr>
        </p:nvSpPr>
        <p:spPr>
          <a:xfrm>
            <a:off x="4484637" y="5450417"/>
            <a:ext cx="170100" cy="19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7130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2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92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92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712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4"/>
          <p:cNvSpPr txBox="1"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64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64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64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107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8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88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88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198" name="Google Shape;198;p88"/>
          <p:cNvSpPr txBox="1"/>
          <p:nvPr/>
        </p:nvSpPr>
        <p:spPr>
          <a:xfrm>
            <a:off x="3377115" y="373181"/>
            <a:ext cx="190165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2400" b="1" i="0" u="none" strike="noStrike" cap="none">
                <a:solidFill>
                  <a:srgbClr val="74B7AD"/>
                </a:solidFill>
                <a:latin typeface="Calibri"/>
                <a:ea typeface="Calibri"/>
                <a:cs typeface="Calibri"/>
                <a:sym typeface="Calibri"/>
              </a:rPr>
              <a:t>Texto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8"/>
          <p:cNvSpPr txBox="1"/>
          <p:nvPr/>
        </p:nvSpPr>
        <p:spPr>
          <a:xfrm>
            <a:off x="739375" y="1592114"/>
            <a:ext cx="423875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Texto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5041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9"/>
          <p:cNvSpPr txBox="1"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89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89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89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89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727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1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91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91"/>
          <p:cNvSpPr txBox="1">
            <a:spLocks noGrp="1"/>
          </p:cNvSpPr>
          <p:nvPr>
            <p:ph type="body" idx="2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91"/>
          <p:cNvSpPr txBox="1">
            <a:spLocks noGrp="1"/>
          </p:cNvSpPr>
          <p:nvPr>
            <p:ph type="body" idx="3"/>
          </p:nvPr>
        </p:nvSpPr>
        <p:spPr>
          <a:xfrm>
            <a:off x="4629150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91"/>
          <p:cNvSpPr txBox="1">
            <a:spLocks noGrp="1"/>
          </p:cNvSpPr>
          <p:nvPr>
            <p:ph type="body" idx="4"/>
          </p:nvPr>
        </p:nvSpPr>
        <p:spPr>
          <a:xfrm>
            <a:off x="4629150" y="2087563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91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91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91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3759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9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93"/>
          <p:cNvSpPr txBox="1">
            <a:spLocks noGrp="1"/>
          </p:cNvSpPr>
          <p:nvPr>
            <p:ph type="body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93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93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93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3838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9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94"/>
          <p:cNvSpPr txBox="1">
            <a:spLocks noGrp="1"/>
          </p:cNvSpPr>
          <p:nvPr>
            <p:ph type="body" idx="1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94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94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94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000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2633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5"/>
          <p:cNvSpPr txBox="1"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95"/>
          <p:cNvSpPr txBox="1">
            <a:spLocks noGrp="1"/>
          </p:cNvSpPr>
          <p:nvPr>
            <p:ph type="body" idx="1"/>
          </p:nvPr>
        </p:nvSpPr>
        <p:spPr>
          <a:xfrm rot="5400000">
            <a:off x="2758943" y="-608938"/>
            <a:ext cx="3626115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95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95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95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1061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6"/>
          <p:cNvSpPr txBox="1">
            <a:spLocks noGrp="1"/>
          </p:cNvSpPr>
          <p:nvPr>
            <p:ph type="title"/>
          </p:nvPr>
        </p:nvSpPr>
        <p:spPr>
          <a:xfrm rot="5400000">
            <a:off x="5107914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96"/>
          <p:cNvSpPr txBox="1">
            <a:spLocks noGrp="1"/>
          </p:cNvSpPr>
          <p:nvPr>
            <p:ph type="body" idx="1"/>
          </p:nvPr>
        </p:nvSpPr>
        <p:spPr>
          <a:xfrm rot="5400000">
            <a:off x="1107414" y="-174493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96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96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96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5077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type="obj">
  <p:cSld name="1_Título y objetos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7"/>
          <p:cNvSpPr txBox="1"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97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9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9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9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338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general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DE95A58-455A-F231-A291-DBDB72D49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"/>
          <a:stretch/>
        </p:blipFill>
        <p:spPr>
          <a:xfrm>
            <a:off x="6518965" y="0"/>
            <a:ext cx="2625036" cy="5715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BE0FB81-E98B-5F69-E896-39B27AAAEAE2}"/>
              </a:ext>
            </a:extLst>
          </p:cNvPr>
          <p:cNvSpPr/>
          <p:nvPr userDrawn="1"/>
        </p:nvSpPr>
        <p:spPr>
          <a:xfrm>
            <a:off x="3108390" y="5272347"/>
            <a:ext cx="6035611" cy="3757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1058276-5D67-AB3F-56B6-D1D6F94A8D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924" y="189688"/>
            <a:ext cx="801276" cy="52553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B7AAA66-2C39-BD2E-0358-142F09B84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95"/>
          <a:stretch/>
        </p:blipFill>
        <p:spPr>
          <a:xfrm>
            <a:off x="247402" y="246033"/>
            <a:ext cx="952684" cy="412848"/>
          </a:xfrm>
          <a:prstGeom prst="rect">
            <a:avLst/>
          </a:prstGeom>
        </p:spPr>
      </p:pic>
      <p:sp>
        <p:nvSpPr>
          <p:cNvPr id="19" name="Rectángulo 25">
            <a:extLst>
              <a:ext uri="{FF2B5EF4-FFF2-40B4-BE49-F238E27FC236}">
                <a16:creationId xmlns:a16="http://schemas.microsoft.com/office/drawing/2014/main" id="{12DCF5C4-6C33-3CEC-9AD9-68D4EE4C61E3}"/>
              </a:ext>
            </a:extLst>
          </p:cNvPr>
          <p:cNvSpPr/>
          <p:nvPr userDrawn="1"/>
        </p:nvSpPr>
        <p:spPr>
          <a:xfrm>
            <a:off x="0" y="5165559"/>
            <a:ext cx="5410200" cy="482497"/>
          </a:xfrm>
          <a:custGeom>
            <a:avLst/>
            <a:gdLst>
              <a:gd name="connsiteX0" fmla="*/ 0 w 12192473"/>
              <a:gd name="connsiteY0" fmla="*/ 0 h 719209"/>
              <a:gd name="connsiteX1" fmla="*/ 12192473 w 12192473"/>
              <a:gd name="connsiteY1" fmla="*/ 0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  <a:gd name="connsiteX0" fmla="*/ 0 w 12192473"/>
              <a:gd name="connsiteY0" fmla="*/ 0 h 719209"/>
              <a:gd name="connsiteX1" fmla="*/ 10991635 w 12192473"/>
              <a:gd name="connsiteY1" fmla="*/ 11017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473" h="719209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1BD5BAD-089C-59FC-E390-F66F2A664E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6427"/>
            <a:ext cx="9144000" cy="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Text and bullets">
  <p:cSld name="1_Title, Text and bulle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2479520871_0_1324"/>
          <p:cNvSpPr txBox="1">
            <a:spLocks noGrp="1"/>
          </p:cNvSpPr>
          <p:nvPr>
            <p:ph type="title"/>
          </p:nvPr>
        </p:nvSpPr>
        <p:spPr>
          <a:xfrm>
            <a:off x="575393" y="357188"/>
            <a:ext cx="6523500" cy="66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ctr" anchorCtr="0">
            <a:noAutofit/>
          </a:bodyPr>
          <a:lstStyle>
            <a:lvl1pPr marR="0" lvl="0" algn="l" rtl="0">
              <a:lnSpc>
                <a:spcPct val="96296"/>
              </a:lnSpc>
              <a:spcBef>
                <a:spcPts val="0"/>
              </a:spcBef>
              <a:spcAft>
                <a:spcPts val="0"/>
              </a:spcAft>
              <a:buClr>
                <a:srgbClr val="0097DB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97D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g22479520871_0_1324"/>
          <p:cNvSpPr txBox="1">
            <a:spLocks noGrp="1"/>
          </p:cNvSpPr>
          <p:nvPr>
            <p:ph type="body" idx="1"/>
          </p:nvPr>
        </p:nvSpPr>
        <p:spPr>
          <a:xfrm>
            <a:off x="575254" y="1424810"/>
            <a:ext cx="7909800" cy="370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t" anchorCtr="0">
            <a:noAutofit/>
          </a:bodyPr>
          <a:lstStyle>
            <a:lvl1pPr marL="457200" marR="0" lvl="0" indent="-33020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9032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g22479520871_0_1324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algn="r"/>
            <a:fld id="{00000000-1234-1234-1234-123412341234}" type="slidenum">
              <a:rPr lang="es-CO" smtClean="0"/>
              <a:pPr algn="r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905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477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914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78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126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801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6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811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0D536-CB9C-43B2-B518-B8E8848D71FF}" type="datetimeFigureOut">
              <a:rPr lang="es-CO" smtClean="0"/>
              <a:t>22/09/2024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620A-E115-447D-BACC-848868F0B5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666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0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3"/>
          <p:cNvSpPr/>
          <p:nvPr/>
        </p:nvSpPr>
        <p:spPr>
          <a:xfrm>
            <a:off x="3809911" y="1592899"/>
            <a:ext cx="138548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4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63"/>
          <p:cNvGrpSpPr/>
          <p:nvPr/>
        </p:nvGrpSpPr>
        <p:grpSpPr>
          <a:xfrm>
            <a:off x="108506" y="121253"/>
            <a:ext cx="8924703" cy="464130"/>
            <a:chOff x="102856" y="146955"/>
            <a:chExt cx="11899604" cy="556956"/>
          </a:xfrm>
        </p:grpSpPr>
        <p:pic>
          <p:nvPicPr>
            <p:cNvPr id="167" name="Google Shape;167;p63"/>
            <p:cNvPicPr preferRelativeResize="0"/>
            <p:nvPr/>
          </p:nvPicPr>
          <p:blipFill rotWithShape="1">
            <a:blip r:embed="rId14">
              <a:alphaModFix/>
            </a:blip>
            <a:srcRect r="38995"/>
            <a:stretch/>
          </p:blipFill>
          <p:spPr>
            <a:xfrm>
              <a:off x="102856" y="146955"/>
              <a:ext cx="1426268" cy="556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63"/>
            <p:cNvPicPr preferRelativeResize="0"/>
            <p:nvPr/>
          </p:nvPicPr>
          <p:blipFill rotWithShape="1">
            <a:blip r:embed="rId15">
              <a:alphaModFix/>
            </a:blip>
            <a:srcRect l="67024" t="15420" r="-2026" b="13450"/>
            <a:stretch/>
          </p:blipFill>
          <p:spPr>
            <a:xfrm>
              <a:off x="10930556" y="165965"/>
              <a:ext cx="1071904" cy="51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63"/>
          <p:cNvPicPr preferRelativeResize="0"/>
          <p:nvPr/>
        </p:nvPicPr>
        <p:blipFill rotWithShape="1">
          <a:blip r:embed="rId16">
            <a:alphaModFix/>
          </a:blip>
          <a:srcRect l="1" t="1" r="-1" b="3739"/>
          <a:stretch/>
        </p:blipFill>
        <p:spPr>
          <a:xfrm>
            <a:off x="-1142" y="4686240"/>
            <a:ext cx="9145143" cy="102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21807" y="5084332"/>
            <a:ext cx="731906" cy="48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5663737"/>
            <a:ext cx="9141714" cy="59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7628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700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cfranco@ins.gov.co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g"/><Relationship Id="rId5" Type="http://schemas.openxmlformats.org/officeDocument/2006/relationships/image" Target="../media/image72.png"/><Relationship Id="rId4" Type="http://schemas.openxmlformats.org/officeDocument/2006/relationships/hyperlink" Target="mailto:paolarojasestevez@gmail.co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zuckerberg.zendesk.com/hc/en-us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22479520871_0_1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5" y="317800"/>
            <a:ext cx="1627300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2479520871_0_1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226" y="3909974"/>
            <a:ext cx="1536703" cy="1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2479520871_0_1142"/>
          <p:cNvSpPr txBox="1"/>
          <p:nvPr/>
        </p:nvSpPr>
        <p:spPr>
          <a:xfrm>
            <a:off x="2628559" y="1442113"/>
            <a:ext cx="4938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s-CO" sz="3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EPIDEMIOLOGÍA GENÓMICA</a:t>
            </a:r>
            <a:endParaRPr sz="3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g22479520871_0_1142"/>
          <p:cNvSpPr txBox="1"/>
          <p:nvPr/>
        </p:nvSpPr>
        <p:spPr>
          <a:xfrm>
            <a:off x="3176084" y="1011333"/>
            <a:ext cx="4101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2200"/>
            </a:pPr>
            <a:r>
              <a:rPr lang="es-CO" sz="2200" b="1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Curso Teórico-Práctico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2479520871_0_1142"/>
          <p:cNvSpPr txBox="1"/>
          <p:nvPr/>
        </p:nvSpPr>
        <p:spPr>
          <a:xfrm>
            <a:off x="3047209" y="2792533"/>
            <a:ext cx="410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200"/>
            </a:pPr>
            <a:r>
              <a:rPr lang="es-CO" sz="2200" b="1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UNA HERRAMIENTA PARA FORTALECER LA VIGILANCIA DE AGENTES INFECCIOSOS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g22479520871_0_1142"/>
          <p:cNvGrpSpPr/>
          <p:nvPr/>
        </p:nvGrpSpPr>
        <p:grpSpPr>
          <a:xfrm>
            <a:off x="2565526" y="4224800"/>
            <a:ext cx="6319095" cy="712465"/>
            <a:chOff x="4640964" y="2215180"/>
            <a:chExt cx="4343618" cy="712465"/>
          </a:xfrm>
        </p:grpSpPr>
        <p:sp>
          <p:nvSpPr>
            <p:cNvPr id="95" name="Google Shape;95;g22479520871_0_1142"/>
            <p:cNvSpPr txBox="1"/>
            <p:nvPr/>
          </p:nvSpPr>
          <p:spPr>
            <a:xfrm>
              <a:off x="4642382" y="2281355"/>
              <a:ext cx="4342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rgbClr val="000000"/>
                </a:buClr>
                <a:buSzPts val="1600"/>
              </a:pPr>
              <a:r>
                <a:rPr lang="es-ES" dirty="0">
                  <a:sym typeface="Calibri"/>
                </a:rPr>
                <a:t>Día 1: Charlas introductorias</a:t>
              </a:r>
            </a:p>
            <a:p>
              <a:pPr>
                <a:buClr>
                  <a:srgbClr val="000000"/>
                </a:buClr>
                <a:buSzPts val="1600"/>
              </a:pPr>
              <a:r>
                <a:rPr lang="es-ES" dirty="0">
                  <a:sym typeface="Calibri"/>
                </a:rPr>
                <a:t>Bogotá / Septiembre 23 del 2024</a:t>
              </a:r>
              <a:endParaRPr dirty="0">
                <a:sym typeface="Calibri"/>
              </a:endParaRPr>
            </a:p>
          </p:txBody>
        </p:sp>
        <p:cxnSp>
          <p:nvCxnSpPr>
            <p:cNvPr id="96" name="Google Shape;96;g22479520871_0_1142"/>
            <p:cNvCxnSpPr/>
            <p:nvPr/>
          </p:nvCxnSpPr>
          <p:spPr>
            <a:xfrm rot="10800000" flipH="1">
              <a:off x="4640964" y="2215180"/>
              <a:ext cx="3838800" cy="11700"/>
            </a:xfrm>
            <a:prstGeom prst="straightConnector1">
              <a:avLst/>
            </a:prstGeom>
            <a:noFill/>
            <a:ln w="9525" cap="flat" cmpd="sng">
              <a:solidFill>
                <a:srgbClr val="43919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7" name="Google Shape;97;g22479520871_0_1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50" y="2581227"/>
            <a:ext cx="1678700" cy="2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72DCDB-6823-4B41-8A36-5B4F6E6B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" y="790591"/>
            <a:ext cx="8867553" cy="40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7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ec36c5c6c6_0_138" descr="https://lh5.googleusercontent.com/U2r-90stDu4xtTA9fRZBSj3-InVZNRYNhn_aePqI1DJQ7skafm9yzdEo0HySh0F-UjDJc3duxsvbEBo9iJjYGDFpnx7v7HEtIhy36FRwpwSpWnVV8z0_qkqPWvSH7w=s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376" y="923139"/>
            <a:ext cx="7139251" cy="40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36D0CE1-A869-40F4-A2E6-65401128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6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c36c5c6c6_0_1171"/>
          <p:cNvSpPr/>
          <p:nvPr/>
        </p:nvSpPr>
        <p:spPr>
          <a:xfrm rot="10800000">
            <a:off x="2367154" y="1567164"/>
            <a:ext cx="3257400" cy="109350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127D96"/>
          </a:solidFill>
          <a:ln w="12700" cap="flat" cmpd="sng">
            <a:solidFill>
              <a:srgbClr val="1E4E7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ec36c5c6c6_0_1171"/>
          <p:cNvSpPr/>
          <p:nvPr/>
        </p:nvSpPr>
        <p:spPr>
          <a:xfrm rot="10800000">
            <a:off x="2893611" y="2711589"/>
            <a:ext cx="2177100" cy="62160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2E75B5"/>
          </a:solidFill>
          <a:ln w="12700" cap="flat" cmpd="sng">
            <a:solidFill>
              <a:srgbClr val="2E75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ec36c5c6c6_0_1171"/>
          <p:cNvSpPr/>
          <p:nvPr/>
        </p:nvSpPr>
        <p:spPr>
          <a:xfrm rot="10800000">
            <a:off x="3390950" y="3909932"/>
            <a:ext cx="1215300" cy="46470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2E75B5"/>
          </a:solidFill>
          <a:ln w="12700" cap="flat" cmpd="sng">
            <a:solidFill>
              <a:srgbClr val="2E75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ec36c5c6c6_0_1171"/>
          <p:cNvSpPr/>
          <p:nvPr/>
        </p:nvSpPr>
        <p:spPr>
          <a:xfrm>
            <a:off x="2278747" y="1709786"/>
            <a:ext cx="34533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CO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Todas las muestras positivas para el periodo </a:t>
            </a:r>
            <a:endParaRPr sz="600"/>
          </a:p>
        </p:txBody>
      </p:sp>
      <p:sp>
        <p:nvSpPr>
          <p:cNvPr id="250" name="Google Shape;250;g1ec36c5c6c6_0_1171"/>
          <p:cNvSpPr txBox="1"/>
          <p:nvPr/>
        </p:nvSpPr>
        <p:spPr>
          <a:xfrm>
            <a:off x="5731907" y="1809713"/>
            <a:ext cx="265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O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Unidad primaria de </a:t>
            </a:r>
            <a:r>
              <a:rPr lang="es-CO" sz="1200" dirty="0">
                <a:latin typeface="Calibri"/>
                <a:ea typeface="Calibri"/>
                <a:cs typeface="Calibri"/>
                <a:sym typeface="Calibri"/>
              </a:rPr>
              <a:t>muestreo</a:t>
            </a:r>
            <a:r>
              <a:rPr lang="es-CO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ec36c5c6c6_0_1171"/>
          <p:cNvSpPr txBox="1"/>
          <p:nvPr/>
        </p:nvSpPr>
        <p:spPr>
          <a:xfrm>
            <a:off x="5805219" y="4188924"/>
            <a:ext cx="2515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O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Distribución porcentual por ET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ec36c5c6c6_0_1171"/>
          <p:cNvSpPr/>
          <p:nvPr/>
        </p:nvSpPr>
        <p:spPr>
          <a:xfrm>
            <a:off x="2167251" y="650813"/>
            <a:ext cx="3638100" cy="864600"/>
          </a:xfrm>
          <a:prstGeom prst="rect">
            <a:avLst/>
          </a:prstGeom>
          <a:solidFill>
            <a:srgbClr val="127D96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Muestreo probabilístico </a:t>
            </a:r>
            <a:endParaRPr sz="2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ec36c5c6c6_0_1171"/>
          <p:cNvSpPr txBox="1"/>
          <p:nvPr/>
        </p:nvSpPr>
        <p:spPr>
          <a:xfrm>
            <a:off x="5805219" y="2839769"/>
            <a:ext cx="290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O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Unidad secundaria de muestreo 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ec36c5c6c6_0_1171"/>
          <p:cNvSpPr/>
          <p:nvPr/>
        </p:nvSpPr>
        <p:spPr>
          <a:xfrm>
            <a:off x="3235215" y="2786710"/>
            <a:ext cx="15186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CO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CT&lt;25</a:t>
            </a:r>
            <a:endParaRPr sz="600"/>
          </a:p>
        </p:txBody>
      </p:sp>
      <p:sp>
        <p:nvSpPr>
          <p:cNvPr id="255" name="Google Shape;255;g1ec36c5c6c6_0_1171"/>
          <p:cNvSpPr/>
          <p:nvPr/>
        </p:nvSpPr>
        <p:spPr>
          <a:xfrm>
            <a:off x="3226615" y="3981913"/>
            <a:ext cx="15186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CO"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Distribución ET</a:t>
            </a:r>
            <a:endParaRPr sz="1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1ec36c5c6c6_0_1171"/>
          <p:cNvSpPr/>
          <p:nvPr/>
        </p:nvSpPr>
        <p:spPr>
          <a:xfrm rot="10800000">
            <a:off x="3580969" y="4447088"/>
            <a:ext cx="849000" cy="46470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2E75B5"/>
          </a:solidFill>
          <a:ln w="12700" cap="flat" cmpd="sng">
            <a:solidFill>
              <a:srgbClr val="2E75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ec36c5c6c6_0_1171"/>
          <p:cNvSpPr/>
          <p:nvPr/>
        </p:nvSpPr>
        <p:spPr>
          <a:xfrm>
            <a:off x="3531330" y="4459019"/>
            <a:ext cx="9267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CO" sz="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Selección aleatoria</a:t>
            </a:r>
            <a:endParaRPr sz="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ec36c5c6c6_0_1171"/>
          <p:cNvSpPr/>
          <p:nvPr/>
        </p:nvSpPr>
        <p:spPr>
          <a:xfrm rot="10800000">
            <a:off x="3235468" y="3387991"/>
            <a:ext cx="1518600" cy="464700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2E75B5"/>
          </a:solidFill>
          <a:ln w="12700" cap="flat" cmpd="sng">
            <a:solidFill>
              <a:srgbClr val="2E75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1ec36c5c6c6_0_1171"/>
          <p:cNvSpPr/>
          <p:nvPr/>
        </p:nvSpPr>
        <p:spPr>
          <a:xfrm>
            <a:off x="3227002" y="3363501"/>
            <a:ext cx="1518600" cy="491400"/>
          </a:xfrm>
          <a:prstGeom prst="rect">
            <a:avLst/>
          </a:prstGeom>
          <a:solidFill>
            <a:srgbClr val="127D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CO"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Cálculo tamaño de muestra</a:t>
            </a:r>
            <a:endParaRPr sz="1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1ec36c5c6c6_0_1171"/>
          <p:cNvSpPr/>
          <p:nvPr/>
        </p:nvSpPr>
        <p:spPr>
          <a:xfrm>
            <a:off x="5806968" y="3269005"/>
            <a:ext cx="28440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CO" sz="800" b="1" dirty="0">
                <a:solidFill>
                  <a:srgbClr val="127D96"/>
                </a:solidFill>
              </a:rPr>
              <a:t>Prevalencia: 22.83%, </a:t>
            </a:r>
            <a:endParaRPr sz="600" b="1" dirty="0">
              <a:solidFill>
                <a:srgbClr val="127D96"/>
              </a:solidFill>
            </a:endParaRPr>
          </a:p>
          <a:p>
            <a:r>
              <a:rPr lang="es-CO" sz="800" b="1" dirty="0">
                <a:solidFill>
                  <a:srgbClr val="127D96"/>
                </a:solidFill>
              </a:rPr>
              <a:t>Error marginal de muestreo: 2.5% </a:t>
            </a:r>
            <a:endParaRPr sz="600" b="1" dirty="0">
              <a:solidFill>
                <a:srgbClr val="127D96"/>
              </a:solidFill>
            </a:endParaRPr>
          </a:p>
          <a:p>
            <a:r>
              <a:rPr lang="es-CO" sz="800" b="1" dirty="0">
                <a:solidFill>
                  <a:srgbClr val="127D96"/>
                </a:solidFill>
              </a:rPr>
              <a:t>Efecto del diseño: 2</a:t>
            </a:r>
            <a:endParaRPr sz="600" b="1" dirty="0">
              <a:solidFill>
                <a:srgbClr val="127D96"/>
              </a:solidFill>
            </a:endParaRPr>
          </a:p>
          <a:p>
            <a:r>
              <a:rPr lang="es-CO" sz="800" b="1" dirty="0">
                <a:solidFill>
                  <a:srgbClr val="127D96"/>
                </a:solidFill>
              </a:rPr>
              <a:t>Tasa de perdida: 10%</a:t>
            </a:r>
            <a:endParaRPr sz="800" b="1" dirty="0">
              <a:solidFill>
                <a:srgbClr val="127D96"/>
              </a:solidFill>
            </a:endParaRPr>
          </a:p>
        </p:txBody>
      </p:sp>
      <p:sp>
        <p:nvSpPr>
          <p:cNvPr id="17" name="Recortar rectángulo de esquina del mismo lado 17">
            <a:extLst>
              <a:ext uri="{FF2B5EF4-FFF2-40B4-BE49-F238E27FC236}">
                <a16:creationId xmlns:a16="http://schemas.microsoft.com/office/drawing/2014/main" id="{8DD0369E-3665-49E9-A38B-063ABC5A87C2}"/>
              </a:ext>
            </a:extLst>
          </p:cNvPr>
          <p:cNvSpPr/>
          <p:nvPr/>
        </p:nvSpPr>
        <p:spPr>
          <a:xfrm>
            <a:off x="28472" y="4147837"/>
            <a:ext cx="2515500" cy="774469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0066"/>
          </a:solidFill>
          <a:ln w="12700" cap="flat">
            <a:solidFill>
              <a:srgbClr val="F42D63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Criterios de exclusion: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Muestras deterioradas o almacenadas incorrectamente.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Muestras sin metadato asociado.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2;g221cbc5cb22_0_66">
            <a:extLst>
              <a:ext uri="{FF2B5EF4-FFF2-40B4-BE49-F238E27FC236}">
                <a16:creationId xmlns:a16="http://schemas.microsoft.com/office/drawing/2014/main" id="{773B50D0-D815-4754-B1E6-C0493D9C85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8778" y="1273175"/>
            <a:ext cx="6475823" cy="36168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1;g221cbc5cb22_0_66">
            <a:extLst>
              <a:ext uri="{FF2B5EF4-FFF2-40B4-BE49-F238E27FC236}">
                <a16:creationId xmlns:a16="http://schemas.microsoft.com/office/drawing/2014/main" id="{81CC5658-CF08-4169-9494-D93C30C44B62}"/>
              </a:ext>
            </a:extLst>
          </p:cNvPr>
          <p:cNvSpPr txBox="1">
            <a:spLocks/>
          </p:cNvSpPr>
          <p:nvPr/>
        </p:nvSpPr>
        <p:spPr>
          <a:xfrm>
            <a:off x="913238" y="583474"/>
            <a:ext cx="7317525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s-ES" sz="2400" b="1" dirty="0">
                <a:solidFill>
                  <a:srgbClr val="127D96"/>
                </a:solidFill>
                <a:latin typeface="Calibri"/>
                <a:cs typeface="Calibri"/>
              </a:rPr>
              <a:t>Estrategia para estudios genómicos de SARS-CoV-2 en Colombia</a:t>
            </a:r>
          </a:p>
          <a:p>
            <a:pPr algn="ctr">
              <a:lnSpc>
                <a:spcPct val="90000"/>
              </a:lnSpc>
              <a:buSzPts val="1800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D1102C-0E4D-43A7-813D-D3ECBDA6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;g221cbc5cb22_0_66">
            <a:extLst>
              <a:ext uri="{FF2B5EF4-FFF2-40B4-BE49-F238E27FC236}">
                <a16:creationId xmlns:a16="http://schemas.microsoft.com/office/drawing/2014/main" id="{81CC5658-CF08-4169-9494-D93C30C44B62}"/>
              </a:ext>
            </a:extLst>
          </p:cNvPr>
          <p:cNvSpPr txBox="1">
            <a:spLocks/>
          </p:cNvSpPr>
          <p:nvPr/>
        </p:nvSpPr>
        <p:spPr>
          <a:xfrm>
            <a:off x="913238" y="583474"/>
            <a:ext cx="7317525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s-ES" sz="2400" b="1" dirty="0">
                <a:solidFill>
                  <a:srgbClr val="127D96"/>
                </a:solidFill>
                <a:latin typeface="Calibri"/>
                <a:cs typeface="Calibri"/>
              </a:rPr>
              <a:t>Estrategia para estudios genómicos de SARS-CoV-2 en Colombia</a:t>
            </a:r>
          </a:p>
          <a:p>
            <a:pPr algn="ctr">
              <a:lnSpc>
                <a:spcPct val="90000"/>
              </a:lnSpc>
              <a:buSzPts val="1800"/>
            </a:pPr>
            <a:endParaRPr lang="es-ES" dirty="0"/>
          </a:p>
        </p:txBody>
      </p:sp>
      <p:pic>
        <p:nvPicPr>
          <p:cNvPr id="4" name="Google Shape;219;g221cbc5cb22_0_80">
            <a:extLst>
              <a:ext uri="{FF2B5EF4-FFF2-40B4-BE49-F238E27FC236}">
                <a16:creationId xmlns:a16="http://schemas.microsoft.com/office/drawing/2014/main" id="{33BE2FFE-BB04-4CBD-A056-BDD648C3F3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41050" y="1501776"/>
            <a:ext cx="6810750" cy="38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48D3307-AD1E-4B47-8325-658CB870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8827FB-0C5B-4471-A067-72D592AF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778"/>
            <a:ext cx="9144000" cy="188972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E6F7B70-4C1C-4F76-A541-66D8F8A47AC3}"/>
              </a:ext>
            </a:extLst>
          </p:cNvPr>
          <p:cNvSpPr txBox="1"/>
          <p:nvPr/>
        </p:nvSpPr>
        <p:spPr>
          <a:xfrm>
            <a:off x="0" y="4950548"/>
            <a:ext cx="80913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chemeClr val="accent5"/>
                </a:solidFill>
              </a:rPr>
              <a:t>https://nextstrain.org/ncov/open/global/all-time?c=emerging_lineage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9122EB-6E39-4D63-A43A-69F1A11AF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136"/>
            <a:ext cx="9144000" cy="19297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9E4BA9A-A009-4BD1-AC25-60306349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  <p:sp>
        <p:nvSpPr>
          <p:cNvPr id="3" name="Google Shape;231;p4">
            <a:extLst>
              <a:ext uri="{FF2B5EF4-FFF2-40B4-BE49-F238E27FC236}">
                <a16:creationId xmlns:a16="http://schemas.microsoft.com/office/drawing/2014/main" id="{6F577F12-B654-4BE5-90DE-DFC0DD4FD404}"/>
              </a:ext>
            </a:extLst>
          </p:cNvPr>
          <p:cNvSpPr txBox="1"/>
          <p:nvPr/>
        </p:nvSpPr>
        <p:spPr>
          <a:xfrm>
            <a:off x="1023219" y="518231"/>
            <a:ext cx="747457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400" b="1" dirty="0">
                <a:solidFill>
                  <a:srgbClr val="127D96"/>
                </a:solidFill>
                <a:latin typeface="Calibri"/>
                <a:ea typeface="Calibri"/>
                <a:cs typeface="Calibri"/>
                <a:sym typeface="Calibri"/>
              </a:rPr>
              <a:t>Comportamiento mundial de las variantes de SARS-Cov-2</a:t>
            </a:r>
            <a:endParaRPr sz="2400" b="1" dirty="0">
              <a:solidFill>
                <a:srgbClr val="127D9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 b="1" dirty="0">
              <a:solidFill>
                <a:srgbClr val="127D9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 b="1" dirty="0">
              <a:solidFill>
                <a:srgbClr val="127D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80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1ec36c5c6c6_0_12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375" y="952751"/>
            <a:ext cx="7018338" cy="37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ec36c5c6c6_0_12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5597" y="2819800"/>
            <a:ext cx="3687379" cy="19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7B4DF4-71C3-4F70-AF3E-4715ACC2F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ec36c5c6c6_0_1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601" y="893525"/>
            <a:ext cx="6915775" cy="447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ec36c5c6c6_0_1259"/>
          <p:cNvSpPr txBox="1"/>
          <p:nvPr/>
        </p:nvSpPr>
        <p:spPr>
          <a:xfrm>
            <a:off x="975875" y="374275"/>
            <a:ext cx="705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CO" sz="2400" b="1" dirty="0">
                <a:solidFill>
                  <a:srgbClr val="127D96"/>
                </a:solidFill>
                <a:latin typeface="Calibri"/>
                <a:ea typeface="Calibri"/>
                <a:cs typeface="Calibri"/>
                <a:sym typeface="Calibri"/>
              </a:rPr>
              <a:t>Análisis filogenético de la </a:t>
            </a:r>
            <a:endParaRPr sz="2400" b="1" dirty="0">
              <a:solidFill>
                <a:srgbClr val="127D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s-CO" sz="2400" b="1" dirty="0">
                <a:solidFill>
                  <a:srgbClr val="127D96"/>
                </a:solidFill>
                <a:latin typeface="Calibri"/>
                <a:ea typeface="Calibri"/>
                <a:cs typeface="Calibri"/>
                <a:sym typeface="Calibri"/>
              </a:rPr>
              <a:t>variante Delta en Colombia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DFE605-DDFD-412C-A275-8116D9EA2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1ec36c5c6c6_0_1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013" y="757500"/>
            <a:ext cx="7491976" cy="42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ec36c5c6c6_0_1266"/>
          <p:cNvSpPr txBox="1"/>
          <p:nvPr/>
        </p:nvSpPr>
        <p:spPr>
          <a:xfrm>
            <a:off x="2250425" y="346075"/>
            <a:ext cx="57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CO" sz="2400" b="1" dirty="0">
                <a:solidFill>
                  <a:srgbClr val="127D96"/>
                </a:solidFill>
                <a:latin typeface="Calibri"/>
                <a:ea typeface="Calibri"/>
                <a:cs typeface="Calibri"/>
                <a:sym typeface="Calibri"/>
              </a:rPr>
              <a:t>Análisis filogenético de la variante Mu en Colombia 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2E118D-F73C-4EE9-BECA-B453B91C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8FF158B-0A60-3F96-BFCF-4F74E7403F0F}"/>
              </a:ext>
            </a:extLst>
          </p:cNvPr>
          <p:cNvSpPr txBox="1"/>
          <p:nvPr/>
        </p:nvSpPr>
        <p:spPr>
          <a:xfrm>
            <a:off x="2014192" y="542415"/>
            <a:ext cx="604974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127D96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dirty="0" err="1">
                <a:sym typeface="Arial"/>
              </a:rPr>
              <a:t>Variantes</a:t>
            </a:r>
            <a:r>
              <a:rPr lang="en-US" dirty="0">
                <a:sym typeface="Arial"/>
              </a:rPr>
              <a:t> y </a:t>
            </a:r>
            <a:r>
              <a:rPr lang="en-US" dirty="0" err="1">
                <a:sym typeface="Arial"/>
              </a:rPr>
              <a:t>linajes</a:t>
            </a:r>
            <a:r>
              <a:rPr lang="en-US" dirty="0">
                <a:sym typeface="Arial"/>
              </a:rPr>
              <a:t> de SARS-CoV-2</a:t>
            </a:r>
            <a:endParaRPr lang="es-CO" dirty="0">
              <a:sym typeface="Arial"/>
            </a:endParaRPr>
          </a:p>
        </p:txBody>
      </p:sp>
      <p:pic>
        <p:nvPicPr>
          <p:cNvPr id="12" name="Imagen 4">
            <a:extLst>
              <a:ext uri="{FF2B5EF4-FFF2-40B4-BE49-F238E27FC236}">
                <a16:creationId xmlns:a16="http://schemas.microsoft.com/office/drawing/2014/main" id="{1A4D1767-574B-A17C-A211-7E3E92C358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" y="1451854"/>
            <a:ext cx="4484090" cy="19699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97268A-A2AF-27FE-C1E7-4707C705D5FB}"/>
              </a:ext>
            </a:extLst>
          </p:cNvPr>
          <p:cNvSpPr txBox="1"/>
          <p:nvPr/>
        </p:nvSpPr>
        <p:spPr>
          <a:xfrm>
            <a:off x="576295" y="3447941"/>
            <a:ext cx="48244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</a:pPr>
            <a:r>
              <a:rPr lang="en-US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https://www.ins.gov.co/Noticias/Paginas/coronavirus-genoma.aspx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4316D-D8BA-0B9D-23D1-235F5636A657}"/>
              </a:ext>
            </a:extLst>
          </p:cNvPr>
          <p:cNvSpPr txBox="1"/>
          <p:nvPr/>
        </p:nvSpPr>
        <p:spPr>
          <a:xfrm>
            <a:off x="705163" y="3941470"/>
            <a:ext cx="3249585" cy="78483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</a:pPr>
            <a:r>
              <a:rPr lang="en-US" sz="15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Mu domino </a:t>
            </a:r>
            <a:r>
              <a:rPr lang="en-US" sz="1500" kern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en</a:t>
            </a:r>
            <a:r>
              <a:rPr lang="en-US" sz="15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Colombia </a:t>
            </a:r>
            <a:r>
              <a:rPr lang="en-US" sz="1500" kern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durante</a:t>
            </a:r>
            <a:r>
              <a:rPr lang="en-US" sz="15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500" kern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el</a:t>
            </a:r>
            <a:r>
              <a:rPr lang="en-US" sz="15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500" kern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tercer</a:t>
            </a:r>
            <a:r>
              <a:rPr lang="en-US" sz="15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500" kern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pico</a:t>
            </a:r>
            <a:r>
              <a:rPr lang="en-US" sz="15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s-ES" sz="15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epidemiológico con el 73% de los casos.</a:t>
            </a:r>
            <a:r>
              <a:rPr lang="en-US" sz="15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</a:p>
        </p:txBody>
      </p:sp>
      <p:sp>
        <p:nvSpPr>
          <p:cNvPr id="2" name="3 Marcador de número de diapositiva">
            <a:extLst>
              <a:ext uri="{FF2B5EF4-FFF2-40B4-BE49-F238E27FC236}">
                <a16:creationId xmlns:a16="http://schemas.microsoft.com/office/drawing/2014/main" id="{15D81DE9-945B-19C2-C878-5AC480D251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5053014"/>
            <a:ext cx="21336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5E3E9EE9-73C7-4913-ACFF-587168B5E14E}" type="slidenum">
              <a:rPr lang="es-CO" altLang="en-US" sz="900" kern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defTabSz="68580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es-CO" altLang="en-US" sz="900" kern="0" dirty="0">
              <a:solidFill>
                <a:srgbClr val="8989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03EFF-D72D-D22C-0BF4-165CD72FA64D}"/>
              </a:ext>
            </a:extLst>
          </p:cNvPr>
          <p:cNvSpPr txBox="1"/>
          <p:nvPr/>
        </p:nvSpPr>
        <p:spPr>
          <a:xfrm>
            <a:off x="651855" y="4728975"/>
            <a:ext cx="5106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</a:pPr>
            <a:r>
              <a:rPr lang="en-US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https://www.who.int/activities/tracking-SARS-CoV-2-variants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B1024-743B-1198-9978-2F67A018B8FE}"/>
              </a:ext>
            </a:extLst>
          </p:cNvPr>
          <p:cNvSpPr txBox="1"/>
          <p:nvPr/>
        </p:nvSpPr>
        <p:spPr>
          <a:xfrm>
            <a:off x="4938536" y="4672365"/>
            <a:ext cx="45707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</a:pPr>
            <a:r>
              <a:rPr lang="en-US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https://www.ins.gov.co/Noticias/Paginas/coronavirus-genoma.aspx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A0DCFE-D7A3-4C3E-8E50-7DB16ACE0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9" y="1167822"/>
            <a:ext cx="4163460" cy="34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3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22479520871_0_1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5" y="317800"/>
            <a:ext cx="1627300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2479520871_0_1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226" y="3909974"/>
            <a:ext cx="1536703" cy="1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2479520871_0_1142"/>
          <p:cNvSpPr txBox="1"/>
          <p:nvPr/>
        </p:nvSpPr>
        <p:spPr>
          <a:xfrm>
            <a:off x="2401732" y="1855549"/>
            <a:ext cx="493890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s-CO" sz="34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Programa Nacional de Caracterización Genómica</a:t>
            </a:r>
            <a:endParaRPr sz="3400"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" name="Google Shape;93;g22479520871_0_1142"/>
          <p:cNvSpPr txBox="1"/>
          <p:nvPr/>
        </p:nvSpPr>
        <p:spPr>
          <a:xfrm>
            <a:off x="2304795" y="3859451"/>
            <a:ext cx="5714019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200"/>
            </a:pPr>
            <a:r>
              <a:rPr lang="es-CO" sz="2200" b="1" dirty="0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Carlos Esteban Franco Muñoz</a:t>
            </a:r>
          </a:p>
          <a:p>
            <a:pPr algn="ctr">
              <a:buClr>
                <a:srgbClr val="000000"/>
              </a:buClr>
              <a:buSzPts val="2200"/>
            </a:pPr>
            <a:r>
              <a:rPr lang="es-CO" sz="2200" b="1" dirty="0">
                <a:solidFill>
                  <a:srgbClr val="57A7B3"/>
                </a:solidFill>
                <a:latin typeface="Calibri"/>
                <a:ea typeface="Arial"/>
                <a:cs typeface="Calibri"/>
                <a:sym typeface="Calibri"/>
              </a:rPr>
              <a:t>Dirección de Investigación en Salud Pública</a:t>
            </a:r>
          </a:p>
          <a:p>
            <a:pPr algn="ctr">
              <a:buClr>
                <a:srgbClr val="000000"/>
              </a:buClr>
              <a:buSzPts val="2200"/>
            </a:pPr>
            <a:r>
              <a:rPr lang="es-CO" sz="2200" b="1" dirty="0">
                <a:solidFill>
                  <a:srgbClr val="57A7B3"/>
                </a:solidFill>
                <a:latin typeface="Calibri"/>
                <a:ea typeface="Arial"/>
                <a:cs typeface="Calibri"/>
                <a:sym typeface="Calibri"/>
              </a:rPr>
              <a:t>Instituto Nacional de Salud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22479520871_0_1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50" y="2581227"/>
            <a:ext cx="1678700" cy="2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194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7FC993F-D339-47A7-A945-BEBB2614C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6" b="21187"/>
          <a:stretch/>
        </p:blipFill>
        <p:spPr>
          <a:xfrm>
            <a:off x="77563" y="1780156"/>
            <a:ext cx="3034230" cy="1494672"/>
          </a:xfrm>
          <a:prstGeom prst="rect">
            <a:avLst/>
          </a:prstGeom>
        </p:spPr>
      </p:pic>
      <p:pic>
        <p:nvPicPr>
          <p:cNvPr id="5" name="Google Shape;322;g1ec36c5c6c6_0_1226">
            <a:extLst>
              <a:ext uri="{FF2B5EF4-FFF2-40B4-BE49-F238E27FC236}">
                <a16:creationId xmlns:a16="http://schemas.microsoft.com/office/drawing/2014/main" id="{46C77AA9-423F-4E87-B685-6B981AB46D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643" t="18045" b="17963"/>
          <a:stretch/>
        </p:blipFill>
        <p:spPr>
          <a:xfrm>
            <a:off x="2899143" y="1777083"/>
            <a:ext cx="2679406" cy="152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85D7514-9009-4F95-94AB-826091E27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5" t="15051" b="19174"/>
          <a:stretch/>
        </p:blipFill>
        <p:spPr>
          <a:xfrm>
            <a:off x="5450959" y="1777083"/>
            <a:ext cx="2457700" cy="15260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E43019-136D-4C78-9209-3FC8CBB963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3" t="13795" b="20406"/>
          <a:stretch/>
        </p:blipFill>
        <p:spPr>
          <a:xfrm>
            <a:off x="7301024" y="1777083"/>
            <a:ext cx="1360968" cy="1616788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61830F4-173E-448A-BBB1-91C8869BACA1}"/>
              </a:ext>
            </a:extLst>
          </p:cNvPr>
          <p:cNvCxnSpPr>
            <a:cxnSpLocks/>
          </p:cNvCxnSpPr>
          <p:nvPr/>
        </p:nvCxnSpPr>
        <p:spPr>
          <a:xfrm>
            <a:off x="375684" y="1715385"/>
            <a:ext cx="12245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0EDCB07-7557-416F-BB67-A484E8C2A6A3}"/>
              </a:ext>
            </a:extLst>
          </p:cNvPr>
          <p:cNvCxnSpPr>
            <a:cxnSpLocks/>
          </p:cNvCxnSpPr>
          <p:nvPr/>
        </p:nvCxnSpPr>
        <p:spPr>
          <a:xfrm>
            <a:off x="1662226" y="1715385"/>
            <a:ext cx="419276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248AF46-F7B0-4245-A5DE-0F48E2548441}"/>
              </a:ext>
            </a:extLst>
          </p:cNvPr>
          <p:cNvCxnSpPr>
            <a:cxnSpLocks/>
          </p:cNvCxnSpPr>
          <p:nvPr/>
        </p:nvCxnSpPr>
        <p:spPr>
          <a:xfrm>
            <a:off x="5940055" y="1715385"/>
            <a:ext cx="25589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F02EE37-A3D9-40BE-935A-8696ECF4E15D}"/>
              </a:ext>
            </a:extLst>
          </p:cNvPr>
          <p:cNvSpPr txBox="1"/>
          <p:nvPr/>
        </p:nvSpPr>
        <p:spPr>
          <a:xfrm>
            <a:off x="744279" y="1453775"/>
            <a:ext cx="708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2022</a:t>
            </a:r>
            <a:endParaRPr lang="es-CO" sz="11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1E607AF-8D81-421B-BF50-EBDF2D51EB6A}"/>
              </a:ext>
            </a:extLst>
          </p:cNvPr>
          <p:cNvSpPr txBox="1"/>
          <p:nvPr/>
        </p:nvSpPr>
        <p:spPr>
          <a:xfrm>
            <a:off x="3404191" y="1457648"/>
            <a:ext cx="708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2023</a:t>
            </a:r>
            <a:endParaRPr lang="es-CO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6AE04B4-9617-4161-ACDF-C2960F9A0467}"/>
              </a:ext>
            </a:extLst>
          </p:cNvPr>
          <p:cNvSpPr txBox="1"/>
          <p:nvPr/>
        </p:nvSpPr>
        <p:spPr>
          <a:xfrm>
            <a:off x="7097233" y="1460145"/>
            <a:ext cx="708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2024</a:t>
            </a:r>
            <a:endParaRPr lang="es-CO" sz="11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B9D2CB4-72AB-420A-A64D-5C30720CB0AC}"/>
              </a:ext>
            </a:extLst>
          </p:cNvPr>
          <p:cNvSpPr txBox="1"/>
          <p:nvPr/>
        </p:nvSpPr>
        <p:spPr>
          <a:xfrm>
            <a:off x="1453116" y="498388"/>
            <a:ext cx="604974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127D96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dirty="0" err="1">
                <a:sym typeface="Arial"/>
              </a:rPr>
              <a:t>Variantes</a:t>
            </a:r>
            <a:r>
              <a:rPr lang="en-US" dirty="0">
                <a:sym typeface="Arial"/>
              </a:rPr>
              <a:t> y </a:t>
            </a:r>
            <a:r>
              <a:rPr lang="en-US" dirty="0" err="1">
                <a:sym typeface="Arial"/>
              </a:rPr>
              <a:t>linajes</a:t>
            </a:r>
            <a:r>
              <a:rPr lang="en-US" dirty="0">
                <a:sym typeface="Arial"/>
              </a:rPr>
              <a:t> de SARS-CoV-2</a:t>
            </a:r>
            <a:endParaRPr lang="es-CO" dirty="0">
              <a:sym typeface="Arial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9E6B524-D95B-49CC-A0CC-663521082666}"/>
              </a:ext>
            </a:extLst>
          </p:cNvPr>
          <p:cNvSpPr txBox="1"/>
          <p:nvPr/>
        </p:nvSpPr>
        <p:spPr>
          <a:xfrm>
            <a:off x="77563" y="4985780"/>
            <a:ext cx="45707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</a:pPr>
            <a:r>
              <a:rPr lang="en-US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https://www.ins.gov.co/Noticias/Paginas/coronavirus-genoma.aspx</a:t>
            </a:r>
          </a:p>
        </p:txBody>
      </p:sp>
    </p:spTree>
    <p:extLst>
      <p:ext uri="{BB962C8B-B14F-4D97-AF65-F5344CB8AC3E}">
        <p14:creationId xmlns:p14="http://schemas.microsoft.com/office/powerpoint/2010/main" val="1411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"/>
          <p:cNvSpPr txBox="1">
            <a:spLocks noGrp="1"/>
          </p:cNvSpPr>
          <p:nvPr>
            <p:ph type="title"/>
          </p:nvPr>
        </p:nvSpPr>
        <p:spPr>
          <a:xfrm>
            <a:off x="1945697" y="450490"/>
            <a:ext cx="5941003" cy="4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s-CO" sz="1800" b="1">
                <a:solidFill>
                  <a:srgbClr val="14A995"/>
                </a:solidFill>
                <a:latin typeface="Arial"/>
                <a:ea typeface="Arial"/>
                <a:cs typeface="Arial"/>
                <a:sym typeface="Arial"/>
              </a:rPr>
              <a:t>Vigilancia genómica en la frontera Perú-Colombia </a:t>
            </a:r>
            <a:endParaRPr/>
          </a:p>
        </p:txBody>
      </p:sp>
      <p:pic>
        <p:nvPicPr>
          <p:cNvPr id="472" name="Google Shape;4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096" y="940378"/>
            <a:ext cx="6377421" cy="4025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182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2CFB5-15F9-4F3E-BBD4-ADD13873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87" y="1643973"/>
            <a:ext cx="7886700" cy="1104636"/>
          </a:xfrm>
        </p:spPr>
        <p:txBody>
          <a:bodyPr/>
          <a:lstStyle/>
          <a:p>
            <a:r>
              <a:rPr lang="es-ES" dirty="0"/>
              <a:t>Monkeypox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2749A00-ABCD-44EF-AA04-A2A4FE022386}"/>
              </a:ext>
            </a:extLst>
          </p:cNvPr>
          <p:cNvSpPr txBox="1"/>
          <p:nvPr/>
        </p:nvSpPr>
        <p:spPr>
          <a:xfrm>
            <a:off x="3738398" y="531373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rgbClr val="00B0F0"/>
                </a:solidFill>
              </a:rPr>
              <a:t>https://viralzone.expasy.org/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7B2E2D3-2F68-49F9-93EF-5CDA18D2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7362" y="1328737"/>
            <a:ext cx="56292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6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9D77CFD-C492-3268-28C6-1DA4E01489E0}"/>
              </a:ext>
            </a:extLst>
          </p:cNvPr>
          <p:cNvSpPr txBox="1"/>
          <p:nvPr/>
        </p:nvSpPr>
        <p:spPr>
          <a:xfrm>
            <a:off x="-76200" y="4686301"/>
            <a:ext cx="7239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200" spc="-10" dirty="0">
                <a:latin typeface="Calibri"/>
                <a:cs typeface="Calibri"/>
              </a:rPr>
              <a:t>Fuente: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lang="es-ES" sz="1200" dirty="0">
                <a:latin typeface="Calibri"/>
                <a:cs typeface="Calibri"/>
              </a:rPr>
              <a:t>CDC </a:t>
            </a:r>
            <a:r>
              <a:rPr lang="es-ES" sz="1200" spc="-5" dirty="0">
                <a:latin typeface="Calibri"/>
                <a:cs typeface="Calibri"/>
              </a:rPr>
              <a:t>https://www.cdc.gov/poxvirus/monkeypox/index.html</a:t>
            </a:r>
            <a:endParaRPr lang="es-ES" sz="1200" dirty="0">
              <a:latin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5055C1-0304-BE68-6B80-BECB93F73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96"/>
          <a:stretch/>
        </p:blipFill>
        <p:spPr>
          <a:xfrm>
            <a:off x="2800022" y="845854"/>
            <a:ext cx="6180746" cy="32858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F89D3262-9EE5-E639-0BE0-22D24FCBEDA8}"/>
              </a:ext>
            </a:extLst>
          </p:cNvPr>
          <p:cNvSpPr txBox="1"/>
          <p:nvPr/>
        </p:nvSpPr>
        <p:spPr>
          <a:xfrm>
            <a:off x="2133925" y="501543"/>
            <a:ext cx="4876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s-CO" sz="2000" b="1" dirty="0" err="1">
                <a:solidFill>
                  <a:srgbClr val="74BA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Monkeypox</a:t>
            </a:r>
            <a:r>
              <a:rPr lang="es-CO" sz="2000" b="1" dirty="0">
                <a:solidFill>
                  <a:srgbClr val="74BA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virus (MPXV)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9DC37B-32E5-42CE-83BD-03E3DEFA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" y="2953661"/>
            <a:ext cx="3622158" cy="15223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215730-7EDF-4425-AFAE-DD36DA84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17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0960390E-44F6-CEA1-1694-DA8B26DA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485900"/>
            <a:ext cx="5562600" cy="321288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E0523FCB-A9C3-404E-10E8-E4EE1CB6A371}"/>
              </a:ext>
            </a:extLst>
          </p:cNvPr>
          <p:cNvSpPr txBox="1"/>
          <p:nvPr/>
        </p:nvSpPr>
        <p:spPr>
          <a:xfrm>
            <a:off x="2133925" y="501543"/>
            <a:ext cx="4876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s-CO" sz="2000" b="1" dirty="0">
                <a:solidFill>
                  <a:srgbClr val="74BA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Protocolo de  secuenciación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41BAFB-3534-46C4-B1A4-70868220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8444C8C-DEFA-9697-13E7-D1E79A802F73}"/>
              </a:ext>
            </a:extLst>
          </p:cNvPr>
          <p:cNvGrpSpPr/>
          <p:nvPr/>
        </p:nvGrpSpPr>
        <p:grpSpPr>
          <a:xfrm>
            <a:off x="223520" y="1409700"/>
            <a:ext cx="8696960" cy="3455590"/>
            <a:chOff x="0" y="962493"/>
            <a:chExt cx="11668760" cy="4763222"/>
          </a:xfrm>
        </p:grpSpPr>
        <p:graphicFrame>
          <p:nvGraphicFramePr>
            <p:cNvPr id="2" name="Objeto 1">
              <a:extLst>
                <a:ext uri="{FF2B5EF4-FFF2-40B4-BE49-F238E27FC236}">
                  <a16:creationId xmlns:a16="http://schemas.microsoft.com/office/drawing/2014/main" id="{E496EB49-DA7B-A7F2-B794-FBFECE4475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132286"/>
            <a:ext cx="6456997" cy="4593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4" name="Prism 9" r:id="rId3" imgW="3443683" imgH="2448819" progId="Prism9.Document">
                    <p:embed/>
                  </p:oleObj>
                </mc:Choice>
                <mc:Fallback>
                  <p:oleObj name="Prism 9" r:id="rId3" imgW="3443683" imgH="2448819" progId="Prism9.Document">
                    <p:embed/>
                    <p:pic>
                      <p:nvPicPr>
                        <p:cNvPr id="2" name="Objeto 1">
                          <a:extLst>
                            <a:ext uri="{FF2B5EF4-FFF2-40B4-BE49-F238E27FC236}">
                              <a16:creationId xmlns:a16="http://schemas.microsoft.com/office/drawing/2014/main" id="{E496EB49-DA7B-A7F2-B794-FBFECE4475F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1132286"/>
                          <a:ext cx="6456997" cy="45934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to 2">
              <a:extLst>
                <a:ext uri="{FF2B5EF4-FFF2-40B4-BE49-F238E27FC236}">
                  <a16:creationId xmlns:a16="http://schemas.microsoft.com/office/drawing/2014/main" id="{20EB9A27-BAFA-86EE-937F-6672783172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82060" y="962493"/>
            <a:ext cx="5886700" cy="4763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5" name="Prism 9" r:id="rId5" imgW="3436124" imgH="2779624" progId="Prism9.Document">
                    <p:embed/>
                  </p:oleObj>
                </mc:Choice>
                <mc:Fallback>
                  <p:oleObj name="Prism 9" r:id="rId5" imgW="3436124" imgH="2779624" progId="Prism9.Document">
                    <p:embed/>
                    <p:pic>
                      <p:nvPicPr>
                        <p:cNvPr id="3" name="Objeto 2">
                          <a:extLst>
                            <a:ext uri="{FF2B5EF4-FFF2-40B4-BE49-F238E27FC236}">
                              <a16:creationId xmlns:a16="http://schemas.microsoft.com/office/drawing/2014/main" id="{20EB9A27-BAFA-86EE-937F-66727831727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782060" y="962493"/>
                          <a:ext cx="5886700" cy="47632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1C45442E-F12B-1682-C4E8-98FB85E127B1}"/>
              </a:ext>
            </a:extLst>
          </p:cNvPr>
          <p:cNvSpPr txBox="1"/>
          <p:nvPr/>
        </p:nvSpPr>
        <p:spPr>
          <a:xfrm>
            <a:off x="2133925" y="501543"/>
            <a:ext cx="4876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s-CO" sz="2000" b="1" dirty="0">
                <a:solidFill>
                  <a:srgbClr val="74BA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Tipos de muestra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5FE91F-88BE-488F-9DBE-62299AEF6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>
            <a:extLst>
              <a:ext uri="{FF2B5EF4-FFF2-40B4-BE49-F238E27FC236}">
                <a16:creationId xmlns:a16="http://schemas.microsoft.com/office/drawing/2014/main" id="{FE713736-BAB6-2C16-7B6D-7D191D93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20" y="936584"/>
            <a:ext cx="6629400" cy="1997116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EB038E6F-7773-C833-B9DC-927E50E23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" r="6108" b="7036"/>
          <a:stretch/>
        </p:blipFill>
        <p:spPr>
          <a:xfrm>
            <a:off x="762001" y="1409700"/>
            <a:ext cx="3341453" cy="307736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2D9E8A7-5A53-7E87-F796-19D188C1E800}"/>
              </a:ext>
            </a:extLst>
          </p:cNvPr>
          <p:cNvSpPr txBox="1"/>
          <p:nvPr/>
        </p:nvSpPr>
        <p:spPr>
          <a:xfrm>
            <a:off x="4162919" y="3695701"/>
            <a:ext cx="4880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Filogenia de Monkeypox virus, construida por máxima verosimilitud con el modelo de sustitución K3Pu+F+I y 1000 réplicas </a:t>
            </a:r>
            <a:r>
              <a:rPr lang="es-ES" dirty="0" err="1"/>
              <a:t>bootstrap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B9FC16-B623-7A97-D722-511DE12E84C9}"/>
              </a:ext>
            </a:extLst>
          </p:cNvPr>
          <p:cNvSpPr txBox="1">
            <a:spLocks noChangeAspect="1"/>
          </p:cNvSpPr>
          <p:nvPr/>
        </p:nvSpPr>
        <p:spPr>
          <a:xfrm>
            <a:off x="4140486" y="3094828"/>
            <a:ext cx="414288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Muestra obtenida por metagenómica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CE227F0-3E1E-4BA3-9CE3-9AE15D31F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34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adroTexto 129">
            <a:extLst>
              <a:ext uri="{FF2B5EF4-FFF2-40B4-BE49-F238E27FC236}">
                <a16:creationId xmlns:a16="http://schemas.microsoft.com/office/drawing/2014/main" id="{3F7DFE3A-2547-9264-BFF5-8DE59C4FC0B6}"/>
              </a:ext>
            </a:extLst>
          </p:cNvPr>
          <p:cNvSpPr txBox="1"/>
          <p:nvPr/>
        </p:nvSpPr>
        <p:spPr>
          <a:xfrm>
            <a:off x="-76200" y="4686301"/>
            <a:ext cx="7239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-10" dirty="0">
                <a:latin typeface="Calibri"/>
                <a:cs typeface="Calibri"/>
              </a:rPr>
              <a:t>Fuente: </a:t>
            </a:r>
            <a:r>
              <a:rPr lang="en-US" sz="1050" spc="-10" dirty="0" err="1">
                <a:latin typeface="Calibri"/>
                <a:cs typeface="Calibri"/>
              </a:rPr>
              <a:t>Adaptado</a:t>
            </a:r>
            <a:r>
              <a:rPr lang="en-US" sz="1050" spc="-10" dirty="0">
                <a:latin typeface="Calibri"/>
                <a:cs typeface="Calibri"/>
              </a:rPr>
              <a:t> de https://github.com/grubaughlab/EMD531_Gen-Epi-Inf-Dis</a:t>
            </a:r>
          </a:p>
          <a:p>
            <a:endParaRPr lang="en-US" sz="1050" spc="-10" dirty="0">
              <a:latin typeface="Calibri"/>
              <a:cs typeface="Calibri"/>
            </a:endParaRPr>
          </a:p>
        </p:txBody>
      </p: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3FF983B8-76C9-B5BD-D381-A143AA46F538}"/>
              </a:ext>
            </a:extLst>
          </p:cNvPr>
          <p:cNvGrpSpPr/>
          <p:nvPr/>
        </p:nvGrpSpPr>
        <p:grpSpPr>
          <a:xfrm>
            <a:off x="238748" y="1421825"/>
            <a:ext cx="4257052" cy="3101718"/>
            <a:chOff x="238748" y="1139250"/>
            <a:chExt cx="4257052" cy="3101718"/>
          </a:xfrm>
        </p:grpSpPr>
        <p:grpSp>
          <p:nvGrpSpPr>
            <p:cNvPr id="126" name="Grupo 125">
              <a:extLst>
                <a:ext uri="{FF2B5EF4-FFF2-40B4-BE49-F238E27FC236}">
                  <a16:creationId xmlns:a16="http://schemas.microsoft.com/office/drawing/2014/main" id="{DAA1CEFD-C814-5B64-59B3-6204D1776D88}"/>
                </a:ext>
              </a:extLst>
            </p:cNvPr>
            <p:cNvGrpSpPr/>
            <p:nvPr/>
          </p:nvGrpSpPr>
          <p:grpSpPr>
            <a:xfrm>
              <a:off x="1867050" y="1139250"/>
              <a:ext cx="2227568" cy="533415"/>
              <a:chOff x="1159118" y="1139250"/>
              <a:chExt cx="2227568" cy="533415"/>
            </a:xfrm>
          </p:grpSpPr>
          <p:cxnSp>
            <p:nvCxnSpPr>
              <p:cNvPr id="3" name="Google Shape;461;p9">
                <a:extLst>
                  <a:ext uri="{FF2B5EF4-FFF2-40B4-BE49-F238E27FC236}">
                    <a16:creationId xmlns:a16="http://schemas.microsoft.com/office/drawing/2014/main" id="{96A9A719-7F75-602A-757B-88F244F05580}"/>
                  </a:ext>
                </a:extLst>
              </p:cNvPr>
              <p:cNvCxnSpPr/>
              <p:nvPr/>
            </p:nvCxnSpPr>
            <p:spPr>
              <a:xfrm>
                <a:off x="1159118" y="113925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" name="Google Shape;462;p9">
                <a:extLst>
                  <a:ext uri="{FF2B5EF4-FFF2-40B4-BE49-F238E27FC236}">
                    <a16:creationId xmlns:a16="http://schemas.microsoft.com/office/drawing/2014/main" id="{1A921DE8-62A2-A887-18FC-5CDC75F3FEE1}"/>
                  </a:ext>
                </a:extLst>
              </p:cNvPr>
              <p:cNvCxnSpPr/>
              <p:nvPr/>
            </p:nvCxnSpPr>
            <p:spPr>
              <a:xfrm>
                <a:off x="1234981" y="1215113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" name="Google Shape;463;p9">
                <a:extLst>
                  <a:ext uri="{FF2B5EF4-FFF2-40B4-BE49-F238E27FC236}">
                    <a16:creationId xmlns:a16="http://schemas.microsoft.com/office/drawing/2014/main" id="{A4CA0A9C-A2AC-08F0-0E74-1BB2E486B715}"/>
                  </a:ext>
                </a:extLst>
              </p:cNvPr>
              <p:cNvCxnSpPr/>
              <p:nvPr/>
            </p:nvCxnSpPr>
            <p:spPr>
              <a:xfrm>
                <a:off x="1310845" y="129097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" name="Google Shape;464;p9">
                <a:extLst>
                  <a:ext uri="{FF2B5EF4-FFF2-40B4-BE49-F238E27FC236}">
                    <a16:creationId xmlns:a16="http://schemas.microsoft.com/office/drawing/2014/main" id="{8772C35A-6476-659D-B668-CB648A4EDD7D}"/>
                  </a:ext>
                </a:extLst>
              </p:cNvPr>
              <p:cNvCxnSpPr/>
              <p:nvPr/>
            </p:nvCxnSpPr>
            <p:spPr>
              <a:xfrm>
                <a:off x="1386708" y="136684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" name="Google Shape;465;p9">
                <a:extLst>
                  <a:ext uri="{FF2B5EF4-FFF2-40B4-BE49-F238E27FC236}">
                    <a16:creationId xmlns:a16="http://schemas.microsoft.com/office/drawing/2014/main" id="{4D42DF49-B066-123D-1A62-ECC0A09D30B8}"/>
                  </a:ext>
                </a:extLst>
              </p:cNvPr>
              <p:cNvCxnSpPr/>
              <p:nvPr/>
            </p:nvCxnSpPr>
            <p:spPr>
              <a:xfrm>
                <a:off x="1462572" y="144270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" name="Google Shape;466;p9">
                <a:extLst>
                  <a:ext uri="{FF2B5EF4-FFF2-40B4-BE49-F238E27FC236}">
                    <a16:creationId xmlns:a16="http://schemas.microsoft.com/office/drawing/2014/main" id="{25AD91AD-385B-8A36-9C6E-E713E008E447}"/>
                  </a:ext>
                </a:extLst>
              </p:cNvPr>
              <p:cNvCxnSpPr/>
              <p:nvPr/>
            </p:nvCxnSpPr>
            <p:spPr>
              <a:xfrm>
                <a:off x="1538435" y="151856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" name="Google Shape;467;p9">
                <a:extLst>
                  <a:ext uri="{FF2B5EF4-FFF2-40B4-BE49-F238E27FC236}">
                    <a16:creationId xmlns:a16="http://schemas.microsoft.com/office/drawing/2014/main" id="{20D79FD3-20F5-B13B-0A6F-345698F2EED6}"/>
                  </a:ext>
                </a:extLst>
              </p:cNvPr>
              <p:cNvCxnSpPr/>
              <p:nvPr/>
            </p:nvCxnSpPr>
            <p:spPr>
              <a:xfrm>
                <a:off x="1614299" y="1594431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" name="Google Shape;468;p9">
                <a:extLst>
                  <a:ext uri="{FF2B5EF4-FFF2-40B4-BE49-F238E27FC236}">
                    <a16:creationId xmlns:a16="http://schemas.microsoft.com/office/drawing/2014/main" id="{EBC07033-F376-26DF-8840-BA2A8DB44442}"/>
                  </a:ext>
                </a:extLst>
              </p:cNvPr>
              <p:cNvCxnSpPr/>
              <p:nvPr/>
            </p:nvCxnSpPr>
            <p:spPr>
              <a:xfrm>
                <a:off x="1690162" y="167029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" name="Google Shape;469;p9">
                <a:extLst>
                  <a:ext uri="{FF2B5EF4-FFF2-40B4-BE49-F238E27FC236}">
                    <a16:creationId xmlns:a16="http://schemas.microsoft.com/office/drawing/2014/main" id="{798C0A50-6D3D-87A4-89E2-85986D76A32B}"/>
                  </a:ext>
                </a:extLst>
              </p:cNvPr>
              <p:cNvCxnSpPr/>
              <p:nvPr/>
            </p:nvCxnSpPr>
            <p:spPr>
              <a:xfrm>
                <a:off x="1443606" y="113925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" name="Google Shape;470;p9">
                <a:extLst>
                  <a:ext uri="{FF2B5EF4-FFF2-40B4-BE49-F238E27FC236}">
                    <a16:creationId xmlns:a16="http://schemas.microsoft.com/office/drawing/2014/main" id="{F4D14F43-D4E5-758E-4331-3BDFB8A1C7A1}"/>
                  </a:ext>
                </a:extLst>
              </p:cNvPr>
              <p:cNvCxnSpPr/>
              <p:nvPr/>
            </p:nvCxnSpPr>
            <p:spPr>
              <a:xfrm>
                <a:off x="1519469" y="1215113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" name="Google Shape;471;p9">
                <a:extLst>
                  <a:ext uri="{FF2B5EF4-FFF2-40B4-BE49-F238E27FC236}">
                    <a16:creationId xmlns:a16="http://schemas.microsoft.com/office/drawing/2014/main" id="{968E11E3-118F-117B-8CD3-167BA0FE1E6D}"/>
                  </a:ext>
                </a:extLst>
              </p:cNvPr>
              <p:cNvCxnSpPr/>
              <p:nvPr/>
            </p:nvCxnSpPr>
            <p:spPr>
              <a:xfrm>
                <a:off x="1595333" y="129097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" name="Google Shape;472;p9">
                <a:extLst>
                  <a:ext uri="{FF2B5EF4-FFF2-40B4-BE49-F238E27FC236}">
                    <a16:creationId xmlns:a16="http://schemas.microsoft.com/office/drawing/2014/main" id="{610DBDD3-777B-CD2E-4D84-3B29CE27BEA2}"/>
                  </a:ext>
                </a:extLst>
              </p:cNvPr>
              <p:cNvCxnSpPr/>
              <p:nvPr/>
            </p:nvCxnSpPr>
            <p:spPr>
              <a:xfrm>
                <a:off x="1671196" y="136684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" name="Google Shape;473;p9">
                <a:extLst>
                  <a:ext uri="{FF2B5EF4-FFF2-40B4-BE49-F238E27FC236}">
                    <a16:creationId xmlns:a16="http://schemas.microsoft.com/office/drawing/2014/main" id="{83D5A0D6-A7F7-2062-3791-7B78A9013092}"/>
                  </a:ext>
                </a:extLst>
              </p:cNvPr>
              <p:cNvCxnSpPr/>
              <p:nvPr/>
            </p:nvCxnSpPr>
            <p:spPr>
              <a:xfrm>
                <a:off x="1747060" y="144270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" name="Google Shape;474;p9">
                <a:extLst>
                  <a:ext uri="{FF2B5EF4-FFF2-40B4-BE49-F238E27FC236}">
                    <a16:creationId xmlns:a16="http://schemas.microsoft.com/office/drawing/2014/main" id="{63FDD8C1-BA2B-7B02-9888-407957A71B02}"/>
                  </a:ext>
                </a:extLst>
              </p:cNvPr>
              <p:cNvCxnSpPr/>
              <p:nvPr/>
            </p:nvCxnSpPr>
            <p:spPr>
              <a:xfrm>
                <a:off x="1822923" y="151856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" name="Google Shape;475;p9">
                <a:extLst>
                  <a:ext uri="{FF2B5EF4-FFF2-40B4-BE49-F238E27FC236}">
                    <a16:creationId xmlns:a16="http://schemas.microsoft.com/office/drawing/2014/main" id="{12CD6173-9608-E4C6-395A-7C83343AD836}"/>
                  </a:ext>
                </a:extLst>
              </p:cNvPr>
              <p:cNvCxnSpPr/>
              <p:nvPr/>
            </p:nvCxnSpPr>
            <p:spPr>
              <a:xfrm>
                <a:off x="1898787" y="1594431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" name="Google Shape;476;p9">
                <a:extLst>
                  <a:ext uri="{FF2B5EF4-FFF2-40B4-BE49-F238E27FC236}">
                    <a16:creationId xmlns:a16="http://schemas.microsoft.com/office/drawing/2014/main" id="{E2C33A0F-AA0C-15F7-6C21-E606855D1B29}"/>
                  </a:ext>
                </a:extLst>
              </p:cNvPr>
              <p:cNvCxnSpPr/>
              <p:nvPr/>
            </p:nvCxnSpPr>
            <p:spPr>
              <a:xfrm>
                <a:off x="1974650" y="167029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477;p9">
                <a:extLst>
                  <a:ext uri="{FF2B5EF4-FFF2-40B4-BE49-F238E27FC236}">
                    <a16:creationId xmlns:a16="http://schemas.microsoft.com/office/drawing/2014/main" id="{25F06A98-CDD8-2E92-3D42-4502FB4005D2}"/>
                  </a:ext>
                </a:extLst>
              </p:cNvPr>
              <p:cNvCxnSpPr/>
              <p:nvPr/>
            </p:nvCxnSpPr>
            <p:spPr>
              <a:xfrm>
                <a:off x="1747060" y="113925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" name="Google Shape;478;p9">
                <a:extLst>
                  <a:ext uri="{FF2B5EF4-FFF2-40B4-BE49-F238E27FC236}">
                    <a16:creationId xmlns:a16="http://schemas.microsoft.com/office/drawing/2014/main" id="{6027962C-6EC9-9874-E550-64D068C61DE0}"/>
                  </a:ext>
                </a:extLst>
              </p:cNvPr>
              <p:cNvCxnSpPr/>
              <p:nvPr/>
            </p:nvCxnSpPr>
            <p:spPr>
              <a:xfrm>
                <a:off x="1822923" y="1215113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479;p9">
                <a:extLst>
                  <a:ext uri="{FF2B5EF4-FFF2-40B4-BE49-F238E27FC236}">
                    <a16:creationId xmlns:a16="http://schemas.microsoft.com/office/drawing/2014/main" id="{3D1B0545-51FD-1E05-1D1F-366EE98761C9}"/>
                  </a:ext>
                </a:extLst>
              </p:cNvPr>
              <p:cNvCxnSpPr/>
              <p:nvPr/>
            </p:nvCxnSpPr>
            <p:spPr>
              <a:xfrm>
                <a:off x="1898787" y="129097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480;p9">
                <a:extLst>
                  <a:ext uri="{FF2B5EF4-FFF2-40B4-BE49-F238E27FC236}">
                    <a16:creationId xmlns:a16="http://schemas.microsoft.com/office/drawing/2014/main" id="{FAA04CA3-883A-518D-4B11-7D66D052B282}"/>
                  </a:ext>
                </a:extLst>
              </p:cNvPr>
              <p:cNvCxnSpPr/>
              <p:nvPr/>
            </p:nvCxnSpPr>
            <p:spPr>
              <a:xfrm>
                <a:off x="1974650" y="136684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481;p9">
                <a:extLst>
                  <a:ext uri="{FF2B5EF4-FFF2-40B4-BE49-F238E27FC236}">
                    <a16:creationId xmlns:a16="http://schemas.microsoft.com/office/drawing/2014/main" id="{F973323A-8B46-6882-34E2-4AE16D85D1D6}"/>
                  </a:ext>
                </a:extLst>
              </p:cNvPr>
              <p:cNvCxnSpPr/>
              <p:nvPr/>
            </p:nvCxnSpPr>
            <p:spPr>
              <a:xfrm>
                <a:off x="2050514" y="144270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" name="Google Shape;482;p9">
                <a:extLst>
                  <a:ext uri="{FF2B5EF4-FFF2-40B4-BE49-F238E27FC236}">
                    <a16:creationId xmlns:a16="http://schemas.microsoft.com/office/drawing/2014/main" id="{56AEF7E6-72C1-DA23-F649-0E5DD7BB9205}"/>
                  </a:ext>
                </a:extLst>
              </p:cNvPr>
              <p:cNvCxnSpPr/>
              <p:nvPr/>
            </p:nvCxnSpPr>
            <p:spPr>
              <a:xfrm>
                <a:off x="2126377" y="151856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483;p9">
                <a:extLst>
                  <a:ext uri="{FF2B5EF4-FFF2-40B4-BE49-F238E27FC236}">
                    <a16:creationId xmlns:a16="http://schemas.microsoft.com/office/drawing/2014/main" id="{7ED94DE0-CF19-37C7-A154-690AF5EAAE37}"/>
                  </a:ext>
                </a:extLst>
              </p:cNvPr>
              <p:cNvCxnSpPr/>
              <p:nvPr/>
            </p:nvCxnSpPr>
            <p:spPr>
              <a:xfrm>
                <a:off x="2202241" y="1594431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" name="Google Shape;484;p9">
                <a:extLst>
                  <a:ext uri="{FF2B5EF4-FFF2-40B4-BE49-F238E27FC236}">
                    <a16:creationId xmlns:a16="http://schemas.microsoft.com/office/drawing/2014/main" id="{4CEA5755-702B-4238-DD69-02AD90E5138A}"/>
                  </a:ext>
                </a:extLst>
              </p:cNvPr>
              <p:cNvCxnSpPr/>
              <p:nvPr/>
            </p:nvCxnSpPr>
            <p:spPr>
              <a:xfrm>
                <a:off x="2278104" y="167029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" name="Google Shape;485;p9">
                <a:extLst>
                  <a:ext uri="{FF2B5EF4-FFF2-40B4-BE49-F238E27FC236}">
                    <a16:creationId xmlns:a16="http://schemas.microsoft.com/office/drawing/2014/main" id="{3EF1E032-8454-4C1E-B266-9A3D52745E7D}"/>
                  </a:ext>
                </a:extLst>
              </p:cNvPr>
              <p:cNvCxnSpPr/>
              <p:nvPr/>
            </p:nvCxnSpPr>
            <p:spPr>
              <a:xfrm>
                <a:off x="2031548" y="113925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486;p9">
                <a:extLst>
                  <a:ext uri="{FF2B5EF4-FFF2-40B4-BE49-F238E27FC236}">
                    <a16:creationId xmlns:a16="http://schemas.microsoft.com/office/drawing/2014/main" id="{B719F2E0-9EE5-2E40-B231-EEDA900F03CE}"/>
                  </a:ext>
                </a:extLst>
              </p:cNvPr>
              <p:cNvCxnSpPr/>
              <p:nvPr/>
            </p:nvCxnSpPr>
            <p:spPr>
              <a:xfrm>
                <a:off x="2107411" y="1215113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" name="Google Shape;487;p9">
                <a:extLst>
                  <a:ext uri="{FF2B5EF4-FFF2-40B4-BE49-F238E27FC236}">
                    <a16:creationId xmlns:a16="http://schemas.microsoft.com/office/drawing/2014/main" id="{882EFFB1-FF6F-8D2B-8456-997098DFC650}"/>
                  </a:ext>
                </a:extLst>
              </p:cNvPr>
              <p:cNvCxnSpPr/>
              <p:nvPr/>
            </p:nvCxnSpPr>
            <p:spPr>
              <a:xfrm>
                <a:off x="2183275" y="129097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488;p9">
                <a:extLst>
                  <a:ext uri="{FF2B5EF4-FFF2-40B4-BE49-F238E27FC236}">
                    <a16:creationId xmlns:a16="http://schemas.microsoft.com/office/drawing/2014/main" id="{4B6AEDDB-7D66-5AFF-ECDF-0116CC2045E7}"/>
                  </a:ext>
                </a:extLst>
              </p:cNvPr>
              <p:cNvCxnSpPr/>
              <p:nvPr/>
            </p:nvCxnSpPr>
            <p:spPr>
              <a:xfrm>
                <a:off x="2259138" y="136684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489;p9">
                <a:extLst>
                  <a:ext uri="{FF2B5EF4-FFF2-40B4-BE49-F238E27FC236}">
                    <a16:creationId xmlns:a16="http://schemas.microsoft.com/office/drawing/2014/main" id="{4F5CB9E3-2886-AFC5-34EF-A0C7B670E41B}"/>
                  </a:ext>
                </a:extLst>
              </p:cNvPr>
              <p:cNvCxnSpPr/>
              <p:nvPr/>
            </p:nvCxnSpPr>
            <p:spPr>
              <a:xfrm>
                <a:off x="2335002" y="144270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490;p9">
                <a:extLst>
                  <a:ext uri="{FF2B5EF4-FFF2-40B4-BE49-F238E27FC236}">
                    <a16:creationId xmlns:a16="http://schemas.microsoft.com/office/drawing/2014/main" id="{59CA7D5A-79F3-C077-6224-1A30E32B4F6B}"/>
                  </a:ext>
                </a:extLst>
              </p:cNvPr>
              <p:cNvCxnSpPr/>
              <p:nvPr/>
            </p:nvCxnSpPr>
            <p:spPr>
              <a:xfrm>
                <a:off x="2410865" y="151856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491;p9">
                <a:extLst>
                  <a:ext uri="{FF2B5EF4-FFF2-40B4-BE49-F238E27FC236}">
                    <a16:creationId xmlns:a16="http://schemas.microsoft.com/office/drawing/2014/main" id="{13993E05-2E0E-4604-934B-AF1DFA6084C1}"/>
                  </a:ext>
                </a:extLst>
              </p:cNvPr>
              <p:cNvCxnSpPr/>
              <p:nvPr/>
            </p:nvCxnSpPr>
            <p:spPr>
              <a:xfrm>
                <a:off x="2486729" y="1594431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492;p9">
                <a:extLst>
                  <a:ext uri="{FF2B5EF4-FFF2-40B4-BE49-F238E27FC236}">
                    <a16:creationId xmlns:a16="http://schemas.microsoft.com/office/drawing/2014/main" id="{3E63C10E-2BF8-4DF4-C9B3-2E0393687CDC}"/>
                  </a:ext>
                </a:extLst>
              </p:cNvPr>
              <p:cNvCxnSpPr/>
              <p:nvPr/>
            </p:nvCxnSpPr>
            <p:spPr>
              <a:xfrm>
                <a:off x="2562592" y="167029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" name="Google Shape;493;p9">
                <a:extLst>
                  <a:ext uri="{FF2B5EF4-FFF2-40B4-BE49-F238E27FC236}">
                    <a16:creationId xmlns:a16="http://schemas.microsoft.com/office/drawing/2014/main" id="{9C457698-0201-FE73-B50C-736C5865110D}"/>
                  </a:ext>
                </a:extLst>
              </p:cNvPr>
              <p:cNvCxnSpPr/>
              <p:nvPr/>
            </p:nvCxnSpPr>
            <p:spPr>
              <a:xfrm>
                <a:off x="2343563" y="113925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" name="Google Shape;494;p9">
                <a:extLst>
                  <a:ext uri="{FF2B5EF4-FFF2-40B4-BE49-F238E27FC236}">
                    <a16:creationId xmlns:a16="http://schemas.microsoft.com/office/drawing/2014/main" id="{D50ECAB2-5EE4-8568-F4D4-AC47622089E6}"/>
                  </a:ext>
                </a:extLst>
              </p:cNvPr>
              <p:cNvCxnSpPr/>
              <p:nvPr/>
            </p:nvCxnSpPr>
            <p:spPr>
              <a:xfrm>
                <a:off x="2419427" y="1215113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" name="Google Shape;495;p9">
                <a:extLst>
                  <a:ext uri="{FF2B5EF4-FFF2-40B4-BE49-F238E27FC236}">
                    <a16:creationId xmlns:a16="http://schemas.microsoft.com/office/drawing/2014/main" id="{7601EBC6-25FC-109F-DA47-04B107869E3B}"/>
                  </a:ext>
                </a:extLst>
              </p:cNvPr>
              <p:cNvCxnSpPr/>
              <p:nvPr/>
            </p:nvCxnSpPr>
            <p:spPr>
              <a:xfrm>
                <a:off x="2495290" y="129097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496;p9">
                <a:extLst>
                  <a:ext uri="{FF2B5EF4-FFF2-40B4-BE49-F238E27FC236}">
                    <a16:creationId xmlns:a16="http://schemas.microsoft.com/office/drawing/2014/main" id="{2B354B76-C485-9976-4FF8-D63734DD85DD}"/>
                  </a:ext>
                </a:extLst>
              </p:cNvPr>
              <p:cNvCxnSpPr/>
              <p:nvPr/>
            </p:nvCxnSpPr>
            <p:spPr>
              <a:xfrm>
                <a:off x="2571154" y="1366840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497;p9">
                <a:extLst>
                  <a:ext uri="{FF2B5EF4-FFF2-40B4-BE49-F238E27FC236}">
                    <a16:creationId xmlns:a16="http://schemas.microsoft.com/office/drawing/2014/main" id="{6DAE3EF4-4333-5473-0EE5-4A08A09B8B76}"/>
                  </a:ext>
                </a:extLst>
              </p:cNvPr>
              <p:cNvCxnSpPr/>
              <p:nvPr/>
            </p:nvCxnSpPr>
            <p:spPr>
              <a:xfrm>
                <a:off x="2647017" y="144270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98;p9">
                <a:extLst>
                  <a:ext uri="{FF2B5EF4-FFF2-40B4-BE49-F238E27FC236}">
                    <a16:creationId xmlns:a16="http://schemas.microsoft.com/office/drawing/2014/main" id="{C9D93C79-B031-C85B-11D8-EF51FA8E0497}"/>
                  </a:ext>
                </a:extLst>
              </p:cNvPr>
              <p:cNvCxnSpPr/>
              <p:nvPr/>
            </p:nvCxnSpPr>
            <p:spPr>
              <a:xfrm>
                <a:off x="2722881" y="1518567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99;p9">
                <a:extLst>
                  <a:ext uri="{FF2B5EF4-FFF2-40B4-BE49-F238E27FC236}">
                    <a16:creationId xmlns:a16="http://schemas.microsoft.com/office/drawing/2014/main" id="{E82F1AB3-ED3C-1583-9814-2E8A28C1DDC4}"/>
                  </a:ext>
                </a:extLst>
              </p:cNvPr>
              <p:cNvCxnSpPr/>
              <p:nvPr/>
            </p:nvCxnSpPr>
            <p:spPr>
              <a:xfrm>
                <a:off x="2798744" y="1594431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500;p9">
                <a:extLst>
                  <a:ext uri="{FF2B5EF4-FFF2-40B4-BE49-F238E27FC236}">
                    <a16:creationId xmlns:a16="http://schemas.microsoft.com/office/drawing/2014/main" id="{35070886-88F1-A2D6-DA4F-8B196625E901}"/>
                  </a:ext>
                </a:extLst>
              </p:cNvPr>
              <p:cNvCxnSpPr/>
              <p:nvPr/>
            </p:nvCxnSpPr>
            <p:spPr>
              <a:xfrm>
                <a:off x="2874608" y="167029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501;p9">
                <a:extLst>
                  <a:ext uri="{FF2B5EF4-FFF2-40B4-BE49-F238E27FC236}">
                    <a16:creationId xmlns:a16="http://schemas.microsoft.com/office/drawing/2014/main" id="{83AD2287-4967-9EF7-2C2F-647B993AADEF}"/>
                  </a:ext>
                </a:extLst>
              </p:cNvPr>
              <p:cNvCxnSpPr/>
              <p:nvPr/>
            </p:nvCxnSpPr>
            <p:spPr>
              <a:xfrm>
                <a:off x="2665983" y="1141621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502;p9">
                <a:extLst>
                  <a:ext uri="{FF2B5EF4-FFF2-40B4-BE49-F238E27FC236}">
                    <a16:creationId xmlns:a16="http://schemas.microsoft.com/office/drawing/2014/main" id="{9F1A2985-9C3D-2788-88C5-5B108FD19D35}"/>
                  </a:ext>
                </a:extLst>
              </p:cNvPr>
              <p:cNvCxnSpPr/>
              <p:nvPr/>
            </p:nvCxnSpPr>
            <p:spPr>
              <a:xfrm>
                <a:off x="2741847" y="1217484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503;p9">
                <a:extLst>
                  <a:ext uri="{FF2B5EF4-FFF2-40B4-BE49-F238E27FC236}">
                    <a16:creationId xmlns:a16="http://schemas.microsoft.com/office/drawing/2014/main" id="{1DF7F724-B37D-9B98-2628-D98E0F41851F}"/>
                  </a:ext>
                </a:extLst>
              </p:cNvPr>
              <p:cNvCxnSpPr/>
              <p:nvPr/>
            </p:nvCxnSpPr>
            <p:spPr>
              <a:xfrm>
                <a:off x="2817710" y="1293348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" name="Google Shape;504;p9">
                <a:extLst>
                  <a:ext uri="{FF2B5EF4-FFF2-40B4-BE49-F238E27FC236}">
                    <a16:creationId xmlns:a16="http://schemas.microsoft.com/office/drawing/2014/main" id="{C526EEDD-3F2E-248C-8A51-A3E2DECD8383}"/>
                  </a:ext>
                </a:extLst>
              </p:cNvPr>
              <p:cNvCxnSpPr/>
              <p:nvPr/>
            </p:nvCxnSpPr>
            <p:spPr>
              <a:xfrm>
                <a:off x="2893574" y="1369211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505;p9">
                <a:extLst>
                  <a:ext uri="{FF2B5EF4-FFF2-40B4-BE49-F238E27FC236}">
                    <a16:creationId xmlns:a16="http://schemas.microsoft.com/office/drawing/2014/main" id="{035104D4-CCC9-06AB-F507-F1DA1C0CE2B1}"/>
                  </a:ext>
                </a:extLst>
              </p:cNvPr>
              <p:cNvCxnSpPr/>
              <p:nvPr/>
            </p:nvCxnSpPr>
            <p:spPr>
              <a:xfrm>
                <a:off x="2969437" y="1445075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506;p9">
                <a:extLst>
                  <a:ext uri="{FF2B5EF4-FFF2-40B4-BE49-F238E27FC236}">
                    <a16:creationId xmlns:a16="http://schemas.microsoft.com/office/drawing/2014/main" id="{C07E3A76-04ED-9D8D-F4B8-5F06FF9E6485}"/>
                  </a:ext>
                </a:extLst>
              </p:cNvPr>
              <p:cNvCxnSpPr/>
              <p:nvPr/>
            </p:nvCxnSpPr>
            <p:spPr>
              <a:xfrm>
                <a:off x="3045300" y="1520938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507;p9">
                <a:extLst>
                  <a:ext uri="{FF2B5EF4-FFF2-40B4-BE49-F238E27FC236}">
                    <a16:creationId xmlns:a16="http://schemas.microsoft.com/office/drawing/2014/main" id="{0B1BF2D5-EBE5-DBF0-0B8B-AFDE7B95C04D}"/>
                  </a:ext>
                </a:extLst>
              </p:cNvPr>
              <p:cNvCxnSpPr/>
              <p:nvPr/>
            </p:nvCxnSpPr>
            <p:spPr>
              <a:xfrm>
                <a:off x="3121164" y="1596802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8;p9">
                <a:extLst>
                  <a:ext uri="{FF2B5EF4-FFF2-40B4-BE49-F238E27FC236}">
                    <a16:creationId xmlns:a16="http://schemas.microsoft.com/office/drawing/2014/main" id="{74E677C3-9854-B836-CE0B-516BFB166ACD}"/>
                  </a:ext>
                </a:extLst>
              </p:cNvPr>
              <p:cNvCxnSpPr/>
              <p:nvPr/>
            </p:nvCxnSpPr>
            <p:spPr>
              <a:xfrm>
                <a:off x="3197027" y="1672665"/>
                <a:ext cx="189659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DC4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509;p9">
              <a:extLst>
                <a:ext uri="{FF2B5EF4-FFF2-40B4-BE49-F238E27FC236}">
                  <a16:creationId xmlns:a16="http://schemas.microsoft.com/office/drawing/2014/main" id="{338D2975-A56F-7A39-A7F4-320250B92BF2}"/>
                </a:ext>
              </a:extLst>
            </p:cNvPr>
            <p:cNvSpPr txBox="1"/>
            <p:nvPr/>
          </p:nvSpPr>
          <p:spPr>
            <a:xfrm>
              <a:off x="238748" y="2201078"/>
              <a:ext cx="1538820" cy="261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419" sz="11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Mapeo a referencia</a:t>
              </a:r>
              <a:endParaRPr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" name="Google Shape;511;p9">
              <a:extLst>
                <a:ext uri="{FF2B5EF4-FFF2-40B4-BE49-F238E27FC236}">
                  <a16:creationId xmlns:a16="http://schemas.microsoft.com/office/drawing/2014/main" id="{AF02A0A9-920F-EC54-504F-46DE43101E80}"/>
                </a:ext>
              </a:extLst>
            </p:cNvPr>
            <p:cNvCxnSpPr/>
            <p:nvPr/>
          </p:nvCxnSpPr>
          <p:spPr>
            <a:xfrm>
              <a:off x="2268232" y="265474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512;p9">
              <a:extLst>
                <a:ext uri="{FF2B5EF4-FFF2-40B4-BE49-F238E27FC236}">
                  <a16:creationId xmlns:a16="http://schemas.microsoft.com/office/drawing/2014/main" id="{AF44C9F0-1843-5615-D294-0FB0B44E1EDE}"/>
                </a:ext>
              </a:extLst>
            </p:cNvPr>
            <p:cNvCxnSpPr/>
            <p:nvPr/>
          </p:nvCxnSpPr>
          <p:spPr>
            <a:xfrm>
              <a:off x="2344095" y="2730609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" name="Google Shape;513;p9">
              <a:extLst>
                <a:ext uri="{FF2B5EF4-FFF2-40B4-BE49-F238E27FC236}">
                  <a16:creationId xmlns:a16="http://schemas.microsoft.com/office/drawing/2014/main" id="{DDE3A31C-DCF4-BF75-E228-A0A93634C4AB}"/>
                </a:ext>
              </a:extLst>
            </p:cNvPr>
            <p:cNvCxnSpPr/>
            <p:nvPr/>
          </p:nvCxnSpPr>
          <p:spPr>
            <a:xfrm>
              <a:off x="2419959" y="280647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14;p9">
              <a:extLst>
                <a:ext uri="{FF2B5EF4-FFF2-40B4-BE49-F238E27FC236}">
                  <a16:creationId xmlns:a16="http://schemas.microsoft.com/office/drawing/2014/main" id="{03E49AD2-DDE6-FB19-5806-8F1E091A3B07}"/>
                </a:ext>
              </a:extLst>
            </p:cNvPr>
            <p:cNvCxnSpPr/>
            <p:nvPr/>
          </p:nvCxnSpPr>
          <p:spPr>
            <a:xfrm>
              <a:off x="2495822" y="288233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15;p9">
              <a:extLst>
                <a:ext uri="{FF2B5EF4-FFF2-40B4-BE49-F238E27FC236}">
                  <a16:creationId xmlns:a16="http://schemas.microsoft.com/office/drawing/2014/main" id="{93A7754B-C274-A9A4-5DB6-DFB3E61EB3F1}"/>
                </a:ext>
              </a:extLst>
            </p:cNvPr>
            <p:cNvCxnSpPr/>
            <p:nvPr/>
          </p:nvCxnSpPr>
          <p:spPr>
            <a:xfrm>
              <a:off x="2571686" y="295820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16;p9">
              <a:extLst>
                <a:ext uri="{FF2B5EF4-FFF2-40B4-BE49-F238E27FC236}">
                  <a16:creationId xmlns:a16="http://schemas.microsoft.com/office/drawing/2014/main" id="{AFE52892-B728-309A-2B0F-F8269953DB4D}"/>
                </a:ext>
              </a:extLst>
            </p:cNvPr>
            <p:cNvCxnSpPr/>
            <p:nvPr/>
          </p:nvCxnSpPr>
          <p:spPr>
            <a:xfrm>
              <a:off x="2647549" y="303406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17;p9">
              <a:extLst>
                <a:ext uri="{FF2B5EF4-FFF2-40B4-BE49-F238E27FC236}">
                  <a16:creationId xmlns:a16="http://schemas.microsoft.com/office/drawing/2014/main" id="{39D1931A-C790-A26D-F441-14DCECD593F1}"/>
                </a:ext>
              </a:extLst>
            </p:cNvPr>
            <p:cNvCxnSpPr/>
            <p:nvPr/>
          </p:nvCxnSpPr>
          <p:spPr>
            <a:xfrm>
              <a:off x="2723413" y="3109927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518;p9">
              <a:extLst>
                <a:ext uri="{FF2B5EF4-FFF2-40B4-BE49-F238E27FC236}">
                  <a16:creationId xmlns:a16="http://schemas.microsoft.com/office/drawing/2014/main" id="{4163956A-0043-0C1C-3ED9-8A3D152403F3}"/>
                </a:ext>
              </a:extLst>
            </p:cNvPr>
            <p:cNvCxnSpPr/>
            <p:nvPr/>
          </p:nvCxnSpPr>
          <p:spPr>
            <a:xfrm>
              <a:off x="2799276" y="318579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519;p9">
              <a:extLst>
                <a:ext uri="{FF2B5EF4-FFF2-40B4-BE49-F238E27FC236}">
                  <a16:creationId xmlns:a16="http://schemas.microsoft.com/office/drawing/2014/main" id="{77452E19-2B0D-CFE5-33CC-085B06293642}"/>
                </a:ext>
              </a:extLst>
            </p:cNvPr>
            <p:cNvCxnSpPr/>
            <p:nvPr/>
          </p:nvCxnSpPr>
          <p:spPr>
            <a:xfrm>
              <a:off x="2552720" y="265474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520;p9">
              <a:extLst>
                <a:ext uri="{FF2B5EF4-FFF2-40B4-BE49-F238E27FC236}">
                  <a16:creationId xmlns:a16="http://schemas.microsoft.com/office/drawing/2014/main" id="{6115F8D6-9279-5582-B576-709E3F30CF5D}"/>
                </a:ext>
              </a:extLst>
            </p:cNvPr>
            <p:cNvCxnSpPr/>
            <p:nvPr/>
          </p:nvCxnSpPr>
          <p:spPr>
            <a:xfrm>
              <a:off x="2628583" y="2730609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521;p9">
              <a:extLst>
                <a:ext uri="{FF2B5EF4-FFF2-40B4-BE49-F238E27FC236}">
                  <a16:creationId xmlns:a16="http://schemas.microsoft.com/office/drawing/2014/main" id="{4801ADD1-305F-400F-EC46-05E0A1E3E483}"/>
                </a:ext>
              </a:extLst>
            </p:cNvPr>
            <p:cNvCxnSpPr/>
            <p:nvPr/>
          </p:nvCxnSpPr>
          <p:spPr>
            <a:xfrm>
              <a:off x="2704447" y="280647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522;p9">
              <a:extLst>
                <a:ext uri="{FF2B5EF4-FFF2-40B4-BE49-F238E27FC236}">
                  <a16:creationId xmlns:a16="http://schemas.microsoft.com/office/drawing/2014/main" id="{0B0B0401-450B-D944-DF67-D2D62DA9021A}"/>
                </a:ext>
              </a:extLst>
            </p:cNvPr>
            <p:cNvCxnSpPr/>
            <p:nvPr/>
          </p:nvCxnSpPr>
          <p:spPr>
            <a:xfrm>
              <a:off x="2780310" y="288233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523;p9">
              <a:extLst>
                <a:ext uri="{FF2B5EF4-FFF2-40B4-BE49-F238E27FC236}">
                  <a16:creationId xmlns:a16="http://schemas.microsoft.com/office/drawing/2014/main" id="{9EF35916-5EF0-98F1-9FE1-6AFCD03D471B}"/>
                </a:ext>
              </a:extLst>
            </p:cNvPr>
            <p:cNvCxnSpPr/>
            <p:nvPr/>
          </p:nvCxnSpPr>
          <p:spPr>
            <a:xfrm>
              <a:off x="2856174" y="295820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524;p9">
              <a:extLst>
                <a:ext uri="{FF2B5EF4-FFF2-40B4-BE49-F238E27FC236}">
                  <a16:creationId xmlns:a16="http://schemas.microsoft.com/office/drawing/2014/main" id="{0AB5D0D4-AFEF-9782-C84E-C9D0DD71A09A}"/>
                </a:ext>
              </a:extLst>
            </p:cNvPr>
            <p:cNvCxnSpPr/>
            <p:nvPr/>
          </p:nvCxnSpPr>
          <p:spPr>
            <a:xfrm>
              <a:off x="2932037" y="303406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525;p9">
              <a:extLst>
                <a:ext uri="{FF2B5EF4-FFF2-40B4-BE49-F238E27FC236}">
                  <a16:creationId xmlns:a16="http://schemas.microsoft.com/office/drawing/2014/main" id="{4C78957B-2F83-6A6D-1F04-A9E4462E29C5}"/>
                </a:ext>
              </a:extLst>
            </p:cNvPr>
            <p:cNvCxnSpPr/>
            <p:nvPr/>
          </p:nvCxnSpPr>
          <p:spPr>
            <a:xfrm>
              <a:off x="3007901" y="3109927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526;p9">
              <a:extLst>
                <a:ext uri="{FF2B5EF4-FFF2-40B4-BE49-F238E27FC236}">
                  <a16:creationId xmlns:a16="http://schemas.microsoft.com/office/drawing/2014/main" id="{BC87F9BA-7304-7115-6CBB-52532066E167}"/>
                </a:ext>
              </a:extLst>
            </p:cNvPr>
            <p:cNvCxnSpPr/>
            <p:nvPr/>
          </p:nvCxnSpPr>
          <p:spPr>
            <a:xfrm>
              <a:off x="3083764" y="318579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527;p9">
              <a:extLst>
                <a:ext uri="{FF2B5EF4-FFF2-40B4-BE49-F238E27FC236}">
                  <a16:creationId xmlns:a16="http://schemas.microsoft.com/office/drawing/2014/main" id="{B1708944-B070-7C39-5871-F828755F0231}"/>
                </a:ext>
              </a:extLst>
            </p:cNvPr>
            <p:cNvCxnSpPr/>
            <p:nvPr/>
          </p:nvCxnSpPr>
          <p:spPr>
            <a:xfrm>
              <a:off x="2856174" y="265474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528;p9">
              <a:extLst>
                <a:ext uri="{FF2B5EF4-FFF2-40B4-BE49-F238E27FC236}">
                  <a16:creationId xmlns:a16="http://schemas.microsoft.com/office/drawing/2014/main" id="{1F0AA614-FC81-CE76-01E2-3FD1DC34A5D4}"/>
                </a:ext>
              </a:extLst>
            </p:cNvPr>
            <p:cNvCxnSpPr/>
            <p:nvPr/>
          </p:nvCxnSpPr>
          <p:spPr>
            <a:xfrm>
              <a:off x="2932037" y="2730609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529;p9">
              <a:extLst>
                <a:ext uri="{FF2B5EF4-FFF2-40B4-BE49-F238E27FC236}">
                  <a16:creationId xmlns:a16="http://schemas.microsoft.com/office/drawing/2014/main" id="{51ADFD9B-A9B0-A2B9-0222-44D768C5BBE3}"/>
                </a:ext>
              </a:extLst>
            </p:cNvPr>
            <p:cNvCxnSpPr/>
            <p:nvPr/>
          </p:nvCxnSpPr>
          <p:spPr>
            <a:xfrm>
              <a:off x="3007901" y="280647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530;p9">
              <a:extLst>
                <a:ext uri="{FF2B5EF4-FFF2-40B4-BE49-F238E27FC236}">
                  <a16:creationId xmlns:a16="http://schemas.microsoft.com/office/drawing/2014/main" id="{EF2079C5-9A1B-11B3-646D-731A5DBF45A6}"/>
                </a:ext>
              </a:extLst>
            </p:cNvPr>
            <p:cNvCxnSpPr/>
            <p:nvPr/>
          </p:nvCxnSpPr>
          <p:spPr>
            <a:xfrm>
              <a:off x="3083764" y="288233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531;p9">
              <a:extLst>
                <a:ext uri="{FF2B5EF4-FFF2-40B4-BE49-F238E27FC236}">
                  <a16:creationId xmlns:a16="http://schemas.microsoft.com/office/drawing/2014/main" id="{1E099164-9C4A-D9CB-557C-DD2BBB5BFA97}"/>
                </a:ext>
              </a:extLst>
            </p:cNvPr>
            <p:cNvCxnSpPr/>
            <p:nvPr/>
          </p:nvCxnSpPr>
          <p:spPr>
            <a:xfrm>
              <a:off x="3159628" y="295820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532;p9">
              <a:extLst>
                <a:ext uri="{FF2B5EF4-FFF2-40B4-BE49-F238E27FC236}">
                  <a16:creationId xmlns:a16="http://schemas.microsoft.com/office/drawing/2014/main" id="{8E482B23-D838-7C4F-718C-C228AF76715C}"/>
                </a:ext>
              </a:extLst>
            </p:cNvPr>
            <p:cNvCxnSpPr/>
            <p:nvPr/>
          </p:nvCxnSpPr>
          <p:spPr>
            <a:xfrm>
              <a:off x="3235491" y="303406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533;p9">
              <a:extLst>
                <a:ext uri="{FF2B5EF4-FFF2-40B4-BE49-F238E27FC236}">
                  <a16:creationId xmlns:a16="http://schemas.microsoft.com/office/drawing/2014/main" id="{BD52F13E-2C03-AFAF-A24A-1E60A256D78D}"/>
                </a:ext>
              </a:extLst>
            </p:cNvPr>
            <p:cNvCxnSpPr/>
            <p:nvPr/>
          </p:nvCxnSpPr>
          <p:spPr>
            <a:xfrm>
              <a:off x="3311355" y="3109927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534;p9">
              <a:extLst>
                <a:ext uri="{FF2B5EF4-FFF2-40B4-BE49-F238E27FC236}">
                  <a16:creationId xmlns:a16="http://schemas.microsoft.com/office/drawing/2014/main" id="{BF1AB2C9-E38A-4190-CF7D-CA660D359582}"/>
                </a:ext>
              </a:extLst>
            </p:cNvPr>
            <p:cNvCxnSpPr/>
            <p:nvPr/>
          </p:nvCxnSpPr>
          <p:spPr>
            <a:xfrm>
              <a:off x="3387218" y="318579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535;p9">
              <a:extLst>
                <a:ext uri="{FF2B5EF4-FFF2-40B4-BE49-F238E27FC236}">
                  <a16:creationId xmlns:a16="http://schemas.microsoft.com/office/drawing/2014/main" id="{E137D556-22CB-8885-F3B8-44AEB873F43B}"/>
                </a:ext>
              </a:extLst>
            </p:cNvPr>
            <p:cNvCxnSpPr/>
            <p:nvPr/>
          </p:nvCxnSpPr>
          <p:spPr>
            <a:xfrm>
              <a:off x="3140662" y="265474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536;p9">
              <a:extLst>
                <a:ext uri="{FF2B5EF4-FFF2-40B4-BE49-F238E27FC236}">
                  <a16:creationId xmlns:a16="http://schemas.microsoft.com/office/drawing/2014/main" id="{D1255EA3-7521-660B-4F63-E456EBB84642}"/>
                </a:ext>
              </a:extLst>
            </p:cNvPr>
            <p:cNvCxnSpPr/>
            <p:nvPr/>
          </p:nvCxnSpPr>
          <p:spPr>
            <a:xfrm>
              <a:off x="3216525" y="2730609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537;p9">
              <a:extLst>
                <a:ext uri="{FF2B5EF4-FFF2-40B4-BE49-F238E27FC236}">
                  <a16:creationId xmlns:a16="http://schemas.microsoft.com/office/drawing/2014/main" id="{92C1E163-961E-0016-8AD5-0BFE96189F5E}"/>
                </a:ext>
              </a:extLst>
            </p:cNvPr>
            <p:cNvCxnSpPr/>
            <p:nvPr/>
          </p:nvCxnSpPr>
          <p:spPr>
            <a:xfrm>
              <a:off x="3292389" y="280647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538;p9">
              <a:extLst>
                <a:ext uri="{FF2B5EF4-FFF2-40B4-BE49-F238E27FC236}">
                  <a16:creationId xmlns:a16="http://schemas.microsoft.com/office/drawing/2014/main" id="{467F424A-2CCA-32BF-DD1C-C943F6CFB033}"/>
                </a:ext>
              </a:extLst>
            </p:cNvPr>
            <p:cNvCxnSpPr/>
            <p:nvPr/>
          </p:nvCxnSpPr>
          <p:spPr>
            <a:xfrm>
              <a:off x="3368252" y="288233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539;p9">
              <a:extLst>
                <a:ext uri="{FF2B5EF4-FFF2-40B4-BE49-F238E27FC236}">
                  <a16:creationId xmlns:a16="http://schemas.microsoft.com/office/drawing/2014/main" id="{2B94D395-662E-8826-2293-5C3DBF65C98F}"/>
                </a:ext>
              </a:extLst>
            </p:cNvPr>
            <p:cNvCxnSpPr/>
            <p:nvPr/>
          </p:nvCxnSpPr>
          <p:spPr>
            <a:xfrm>
              <a:off x="3444116" y="295820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540;p9">
              <a:extLst>
                <a:ext uri="{FF2B5EF4-FFF2-40B4-BE49-F238E27FC236}">
                  <a16:creationId xmlns:a16="http://schemas.microsoft.com/office/drawing/2014/main" id="{AF6E92AE-7A02-0E83-C781-8696EE37107F}"/>
                </a:ext>
              </a:extLst>
            </p:cNvPr>
            <p:cNvCxnSpPr/>
            <p:nvPr/>
          </p:nvCxnSpPr>
          <p:spPr>
            <a:xfrm>
              <a:off x="3519979" y="303406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541;p9">
              <a:extLst>
                <a:ext uri="{FF2B5EF4-FFF2-40B4-BE49-F238E27FC236}">
                  <a16:creationId xmlns:a16="http://schemas.microsoft.com/office/drawing/2014/main" id="{F9B183DE-8356-74D1-8213-F57767BE40FB}"/>
                </a:ext>
              </a:extLst>
            </p:cNvPr>
            <p:cNvCxnSpPr/>
            <p:nvPr/>
          </p:nvCxnSpPr>
          <p:spPr>
            <a:xfrm>
              <a:off x="3595843" y="3109927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542;p9">
              <a:extLst>
                <a:ext uri="{FF2B5EF4-FFF2-40B4-BE49-F238E27FC236}">
                  <a16:creationId xmlns:a16="http://schemas.microsoft.com/office/drawing/2014/main" id="{DCE6F1F3-C574-B0D1-0B68-7184FDEE0FBB}"/>
                </a:ext>
              </a:extLst>
            </p:cNvPr>
            <p:cNvCxnSpPr/>
            <p:nvPr/>
          </p:nvCxnSpPr>
          <p:spPr>
            <a:xfrm>
              <a:off x="3671706" y="318579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543;p9">
              <a:extLst>
                <a:ext uri="{FF2B5EF4-FFF2-40B4-BE49-F238E27FC236}">
                  <a16:creationId xmlns:a16="http://schemas.microsoft.com/office/drawing/2014/main" id="{41E4A283-AABE-40ED-B7AE-7A54AACE4855}"/>
                </a:ext>
              </a:extLst>
            </p:cNvPr>
            <p:cNvCxnSpPr/>
            <p:nvPr/>
          </p:nvCxnSpPr>
          <p:spPr>
            <a:xfrm>
              <a:off x="3452677" y="265474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544;p9">
              <a:extLst>
                <a:ext uri="{FF2B5EF4-FFF2-40B4-BE49-F238E27FC236}">
                  <a16:creationId xmlns:a16="http://schemas.microsoft.com/office/drawing/2014/main" id="{E9991888-361A-7C09-8766-31DFE014BD01}"/>
                </a:ext>
              </a:extLst>
            </p:cNvPr>
            <p:cNvCxnSpPr/>
            <p:nvPr/>
          </p:nvCxnSpPr>
          <p:spPr>
            <a:xfrm>
              <a:off x="3528541" y="2730609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545;p9">
              <a:extLst>
                <a:ext uri="{FF2B5EF4-FFF2-40B4-BE49-F238E27FC236}">
                  <a16:creationId xmlns:a16="http://schemas.microsoft.com/office/drawing/2014/main" id="{604EE03A-E89E-B436-C3EF-776BD215A5DC}"/>
                </a:ext>
              </a:extLst>
            </p:cNvPr>
            <p:cNvCxnSpPr/>
            <p:nvPr/>
          </p:nvCxnSpPr>
          <p:spPr>
            <a:xfrm>
              <a:off x="3604404" y="280647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" name="Google Shape;546;p9">
              <a:extLst>
                <a:ext uri="{FF2B5EF4-FFF2-40B4-BE49-F238E27FC236}">
                  <a16:creationId xmlns:a16="http://schemas.microsoft.com/office/drawing/2014/main" id="{B84C9D33-3F1C-ED2F-8301-DEF980EEB852}"/>
                </a:ext>
              </a:extLst>
            </p:cNvPr>
            <p:cNvCxnSpPr/>
            <p:nvPr/>
          </p:nvCxnSpPr>
          <p:spPr>
            <a:xfrm>
              <a:off x="3680268" y="288233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547;p9">
              <a:extLst>
                <a:ext uri="{FF2B5EF4-FFF2-40B4-BE49-F238E27FC236}">
                  <a16:creationId xmlns:a16="http://schemas.microsoft.com/office/drawing/2014/main" id="{9DAD0B26-E891-EA89-4D7B-8DCC29630979}"/>
                </a:ext>
              </a:extLst>
            </p:cNvPr>
            <p:cNvCxnSpPr/>
            <p:nvPr/>
          </p:nvCxnSpPr>
          <p:spPr>
            <a:xfrm>
              <a:off x="3756131" y="295820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548;p9">
              <a:extLst>
                <a:ext uri="{FF2B5EF4-FFF2-40B4-BE49-F238E27FC236}">
                  <a16:creationId xmlns:a16="http://schemas.microsoft.com/office/drawing/2014/main" id="{009CFA6B-814F-DA3B-7BC8-051D23A93232}"/>
                </a:ext>
              </a:extLst>
            </p:cNvPr>
            <p:cNvCxnSpPr/>
            <p:nvPr/>
          </p:nvCxnSpPr>
          <p:spPr>
            <a:xfrm>
              <a:off x="3831995" y="303406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549;p9">
              <a:extLst>
                <a:ext uri="{FF2B5EF4-FFF2-40B4-BE49-F238E27FC236}">
                  <a16:creationId xmlns:a16="http://schemas.microsoft.com/office/drawing/2014/main" id="{C6A2DADD-2F62-6DAF-264C-9DCE71714628}"/>
                </a:ext>
              </a:extLst>
            </p:cNvPr>
            <p:cNvCxnSpPr/>
            <p:nvPr/>
          </p:nvCxnSpPr>
          <p:spPr>
            <a:xfrm>
              <a:off x="3907858" y="3109927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550;p9">
              <a:extLst>
                <a:ext uri="{FF2B5EF4-FFF2-40B4-BE49-F238E27FC236}">
                  <a16:creationId xmlns:a16="http://schemas.microsoft.com/office/drawing/2014/main" id="{3F639B41-55BF-CA83-7275-DCA4E854C536}"/>
                </a:ext>
              </a:extLst>
            </p:cNvPr>
            <p:cNvCxnSpPr/>
            <p:nvPr/>
          </p:nvCxnSpPr>
          <p:spPr>
            <a:xfrm>
              <a:off x="3983722" y="318579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551;p9">
              <a:extLst>
                <a:ext uri="{FF2B5EF4-FFF2-40B4-BE49-F238E27FC236}">
                  <a16:creationId xmlns:a16="http://schemas.microsoft.com/office/drawing/2014/main" id="{E8E35C0A-10D5-021F-ABD8-DDAB10017A25}"/>
                </a:ext>
              </a:extLst>
            </p:cNvPr>
            <p:cNvCxnSpPr/>
            <p:nvPr/>
          </p:nvCxnSpPr>
          <p:spPr>
            <a:xfrm>
              <a:off x="3775097" y="2657117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552;p9">
              <a:extLst>
                <a:ext uri="{FF2B5EF4-FFF2-40B4-BE49-F238E27FC236}">
                  <a16:creationId xmlns:a16="http://schemas.microsoft.com/office/drawing/2014/main" id="{71772022-CC55-E2D7-2E53-F9C46694148F}"/>
                </a:ext>
              </a:extLst>
            </p:cNvPr>
            <p:cNvCxnSpPr/>
            <p:nvPr/>
          </p:nvCxnSpPr>
          <p:spPr>
            <a:xfrm>
              <a:off x="3850960" y="273298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553;p9">
              <a:extLst>
                <a:ext uri="{FF2B5EF4-FFF2-40B4-BE49-F238E27FC236}">
                  <a16:creationId xmlns:a16="http://schemas.microsoft.com/office/drawing/2014/main" id="{CD55351A-E9E6-FA54-9699-791FD7E2CCE5}"/>
                </a:ext>
              </a:extLst>
            </p:cNvPr>
            <p:cNvCxnSpPr/>
            <p:nvPr/>
          </p:nvCxnSpPr>
          <p:spPr>
            <a:xfrm>
              <a:off x="3926824" y="2808844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" name="Google Shape;554;p9">
              <a:extLst>
                <a:ext uri="{FF2B5EF4-FFF2-40B4-BE49-F238E27FC236}">
                  <a16:creationId xmlns:a16="http://schemas.microsoft.com/office/drawing/2014/main" id="{7CD6965F-2D4B-5D12-62AE-B2B94EFB3EE4}"/>
                </a:ext>
              </a:extLst>
            </p:cNvPr>
            <p:cNvCxnSpPr/>
            <p:nvPr/>
          </p:nvCxnSpPr>
          <p:spPr>
            <a:xfrm>
              <a:off x="4002687" y="2884707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" name="Google Shape;555;p9">
              <a:extLst>
                <a:ext uri="{FF2B5EF4-FFF2-40B4-BE49-F238E27FC236}">
                  <a16:creationId xmlns:a16="http://schemas.microsoft.com/office/drawing/2014/main" id="{C1F9CA5A-7CD2-778C-495A-CC90DF04250F}"/>
                </a:ext>
              </a:extLst>
            </p:cNvPr>
            <p:cNvCxnSpPr/>
            <p:nvPr/>
          </p:nvCxnSpPr>
          <p:spPr>
            <a:xfrm>
              <a:off x="4078551" y="2960571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" name="Google Shape;556;p9">
              <a:extLst>
                <a:ext uri="{FF2B5EF4-FFF2-40B4-BE49-F238E27FC236}">
                  <a16:creationId xmlns:a16="http://schemas.microsoft.com/office/drawing/2014/main" id="{86E0CDD7-7EEE-CFAE-BCE6-7F56EE028767}"/>
                </a:ext>
              </a:extLst>
            </p:cNvPr>
            <p:cNvCxnSpPr/>
            <p:nvPr/>
          </p:nvCxnSpPr>
          <p:spPr>
            <a:xfrm>
              <a:off x="4154414" y="3036434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557;p9">
              <a:extLst>
                <a:ext uri="{FF2B5EF4-FFF2-40B4-BE49-F238E27FC236}">
                  <a16:creationId xmlns:a16="http://schemas.microsoft.com/office/drawing/2014/main" id="{550D1961-847C-4504-CDCC-CCA3BAF499BB}"/>
                </a:ext>
              </a:extLst>
            </p:cNvPr>
            <p:cNvCxnSpPr/>
            <p:nvPr/>
          </p:nvCxnSpPr>
          <p:spPr>
            <a:xfrm>
              <a:off x="4230278" y="3112298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558;p9">
              <a:extLst>
                <a:ext uri="{FF2B5EF4-FFF2-40B4-BE49-F238E27FC236}">
                  <a16:creationId xmlns:a16="http://schemas.microsoft.com/office/drawing/2014/main" id="{EE90F5B6-CCBA-A24F-88D4-CE0D3BB25272}"/>
                </a:ext>
              </a:extLst>
            </p:cNvPr>
            <p:cNvCxnSpPr/>
            <p:nvPr/>
          </p:nvCxnSpPr>
          <p:spPr>
            <a:xfrm>
              <a:off x="4306141" y="3188161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1" name="Google Shape;559;p9">
              <a:extLst>
                <a:ext uri="{FF2B5EF4-FFF2-40B4-BE49-F238E27FC236}">
                  <a16:creationId xmlns:a16="http://schemas.microsoft.com/office/drawing/2014/main" id="{1A59EB12-CD6A-67A5-ABBA-3713AF3EBF9E}"/>
                </a:ext>
              </a:extLst>
            </p:cNvPr>
            <p:cNvSpPr/>
            <p:nvPr/>
          </p:nvSpPr>
          <p:spPr>
            <a:xfrm>
              <a:off x="2122831" y="2447912"/>
              <a:ext cx="2060032" cy="14527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Google Shape;560;p9">
              <a:extLst>
                <a:ext uri="{FF2B5EF4-FFF2-40B4-BE49-F238E27FC236}">
                  <a16:creationId xmlns:a16="http://schemas.microsoft.com/office/drawing/2014/main" id="{960BA503-73B9-8BBA-8E4D-42D2F5B9DFEA}"/>
                </a:ext>
              </a:extLst>
            </p:cNvPr>
            <p:cNvCxnSpPr/>
            <p:nvPr/>
          </p:nvCxnSpPr>
          <p:spPr>
            <a:xfrm>
              <a:off x="1972500" y="2520549"/>
              <a:ext cx="149451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" name="Google Shape;561;p9">
              <a:extLst>
                <a:ext uri="{FF2B5EF4-FFF2-40B4-BE49-F238E27FC236}">
                  <a16:creationId xmlns:a16="http://schemas.microsoft.com/office/drawing/2014/main" id="{58774891-93AC-CEC5-C4C9-F269F921389E}"/>
                </a:ext>
              </a:extLst>
            </p:cNvPr>
            <p:cNvCxnSpPr/>
            <p:nvPr/>
          </p:nvCxnSpPr>
          <p:spPr>
            <a:xfrm>
              <a:off x="4183080" y="2520549"/>
              <a:ext cx="149451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562;p9">
              <a:extLst>
                <a:ext uri="{FF2B5EF4-FFF2-40B4-BE49-F238E27FC236}">
                  <a16:creationId xmlns:a16="http://schemas.microsoft.com/office/drawing/2014/main" id="{22234BCF-981A-B101-AFF8-D65C1E4674A0}"/>
                </a:ext>
              </a:extLst>
            </p:cNvPr>
            <p:cNvCxnSpPr/>
            <p:nvPr/>
          </p:nvCxnSpPr>
          <p:spPr>
            <a:xfrm>
              <a:off x="2027122" y="265474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563;p9">
              <a:extLst>
                <a:ext uri="{FF2B5EF4-FFF2-40B4-BE49-F238E27FC236}">
                  <a16:creationId xmlns:a16="http://schemas.microsoft.com/office/drawing/2014/main" id="{1F4BD87F-7735-F788-DF24-3BEBC4C2203B}"/>
                </a:ext>
              </a:extLst>
            </p:cNvPr>
            <p:cNvCxnSpPr/>
            <p:nvPr/>
          </p:nvCxnSpPr>
          <p:spPr>
            <a:xfrm>
              <a:off x="2102985" y="2730609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564;p9">
              <a:extLst>
                <a:ext uri="{FF2B5EF4-FFF2-40B4-BE49-F238E27FC236}">
                  <a16:creationId xmlns:a16="http://schemas.microsoft.com/office/drawing/2014/main" id="{36AC3EF5-1614-2C8D-BC5A-CC69C5F9D1BF}"/>
                </a:ext>
              </a:extLst>
            </p:cNvPr>
            <p:cNvCxnSpPr/>
            <p:nvPr/>
          </p:nvCxnSpPr>
          <p:spPr>
            <a:xfrm>
              <a:off x="2178849" y="280647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565;p9">
              <a:extLst>
                <a:ext uri="{FF2B5EF4-FFF2-40B4-BE49-F238E27FC236}">
                  <a16:creationId xmlns:a16="http://schemas.microsoft.com/office/drawing/2014/main" id="{6790629F-8692-37CC-BE4D-8A5385EBF6EB}"/>
                </a:ext>
              </a:extLst>
            </p:cNvPr>
            <p:cNvCxnSpPr/>
            <p:nvPr/>
          </p:nvCxnSpPr>
          <p:spPr>
            <a:xfrm>
              <a:off x="2254712" y="288233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566;p9">
              <a:extLst>
                <a:ext uri="{FF2B5EF4-FFF2-40B4-BE49-F238E27FC236}">
                  <a16:creationId xmlns:a16="http://schemas.microsoft.com/office/drawing/2014/main" id="{D74E16BF-22F1-08B3-887B-82A18E568797}"/>
                </a:ext>
              </a:extLst>
            </p:cNvPr>
            <p:cNvCxnSpPr/>
            <p:nvPr/>
          </p:nvCxnSpPr>
          <p:spPr>
            <a:xfrm>
              <a:off x="2330576" y="295820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567;p9">
              <a:extLst>
                <a:ext uri="{FF2B5EF4-FFF2-40B4-BE49-F238E27FC236}">
                  <a16:creationId xmlns:a16="http://schemas.microsoft.com/office/drawing/2014/main" id="{DDFEAEA8-6DC0-E95C-B617-21A4B2DBB986}"/>
                </a:ext>
              </a:extLst>
            </p:cNvPr>
            <p:cNvCxnSpPr/>
            <p:nvPr/>
          </p:nvCxnSpPr>
          <p:spPr>
            <a:xfrm>
              <a:off x="2406439" y="303406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568;p9">
              <a:extLst>
                <a:ext uri="{FF2B5EF4-FFF2-40B4-BE49-F238E27FC236}">
                  <a16:creationId xmlns:a16="http://schemas.microsoft.com/office/drawing/2014/main" id="{B61E066D-CFF4-F31F-F8FB-C671DE4E36C3}"/>
                </a:ext>
              </a:extLst>
            </p:cNvPr>
            <p:cNvCxnSpPr/>
            <p:nvPr/>
          </p:nvCxnSpPr>
          <p:spPr>
            <a:xfrm>
              <a:off x="2482303" y="3109927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569;p9">
              <a:extLst>
                <a:ext uri="{FF2B5EF4-FFF2-40B4-BE49-F238E27FC236}">
                  <a16:creationId xmlns:a16="http://schemas.microsoft.com/office/drawing/2014/main" id="{CB5CBEEF-0550-3CCD-9393-C482F8280607}"/>
                </a:ext>
              </a:extLst>
            </p:cNvPr>
            <p:cNvCxnSpPr/>
            <p:nvPr/>
          </p:nvCxnSpPr>
          <p:spPr>
            <a:xfrm>
              <a:off x="2558166" y="318579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570;p9">
              <a:extLst>
                <a:ext uri="{FF2B5EF4-FFF2-40B4-BE49-F238E27FC236}">
                  <a16:creationId xmlns:a16="http://schemas.microsoft.com/office/drawing/2014/main" id="{A63025F9-C7CA-05F9-202E-CA39AC767200}"/>
                </a:ext>
              </a:extLst>
            </p:cNvPr>
            <p:cNvCxnSpPr/>
            <p:nvPr/>
          </p:nvCxnSpPr>
          <p:spPr>
            <a:xfrm>
              <a:off x="4059585" y="2654746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571;p9">
              <a:extLst>
                <a:ext uri="{FF2B5EF4-FFF2-40B4-BE49-F238E27FC236}">
                  <a16:creationId xmlns:a16="http://schemas.microsoft.com/office/drawing/2014/main" id="{BB343E8D-C06E-03ED-8FA6-4AE703CC4C70}"/>
                </a:ext>
              </a:extLst>
            </p:cNvPr>
            <p:cNvCxnSpPr/>
            <p:nvPr/>
          </p:nvCxnSpPr>
          <p:spPr>
            <a:xfrm>
              <a:off x="4135449" y="2730610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572;p9">
              <a:extLst>
                <a:ext uri="{FF2B5EF4-FFF2-40B4-BE49-F238E27FC236}">
                  <a16:creationId xmlns:a16="http://schemas.microsoft.com/office/drawing/2014/main" id="{7ADB1969-C4CF-8A48-28C0-337E4E33F22F}"/>
                </a:ext>
              </a:extLst>
            </p:cNvPr>
            <p:cNvCxnSpPr/>
            <p:nvPr/>
          </p:nvCxnSpPr>
          <p:spPr>
            <a:xfrm>
              <a:off x="4211312" y="2806473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573;p9">
              <a:extLst>
                <a:ext uri="{FF2B5EF4-FFF2-40B4-BE49-F238E27FC236}">
                  <a16:creationId xmlns:a16="http://schemas.microsoft.com/office/drawing/2014/main" id="{9CED87EB-28FC-CD3C-4339-A4AFF1699989}"/>
                </a:ext>
              </a:extLst>
            </p:cNvPr>
            <p:cNvCxnSpPr/>
            <p:nvPr/>
          </p:nvCxnSpPr>
          <p:spPr>
            <a:xfrm>
              <a:off x="4287175" y="2882337"/>
              <a:ext cx="189659" cy="0"/>
            </a:xfrm>
            <a:prstGeom prst="straightConnector1">
              <a:avLst/>
            </a:prstGeom>
            <a:noFill/>
            <a:ln w="57150" cap="flat" cmpd="sng">
              <a:solidFill>
                <a:srgbClr val="DC44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6" name="Rectángulo 115">
              <a:extLst>
                <a:ext uri="{FF2B5EF4-FFF2-40B4-BE49-F238E27FC236}">
                  <a16:creationId xmlns:a16="http://schemas.microsoft.com/office/drawing/2014/main" id="{67B2A2B7-6532-9BFD-2F80-7EA08D87F138}"/>
                </a:ext>
              </a:extLst>
            </p:cNvPr>
            <p:cNvSpPr/>
            <p:nvPr/>
          </p:nvSpPr>
          <p:spPr>
            <a:xfrm>
              <a:off x="2884623" y="2412782"/>
              <a:ext cx="72965" cy="87695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7" name="Google Shape;390;p8">
              <a:extLst>
                <a:ext uri="{FF2B5EF4-FFF2-40B4-BE49-F238E27FC236}">
                  <a16:creationId xmlns:a16="http://schemas.microsoft.com/office/drawing/2014/main" id="{B3CCBF61-0A6F-6645-6988-205356F587CE}"/>
                </a:ext>
              </a:extLst>
            </p:cNvPr>
            <p:cNvSpPr txBox="1"/>
            <p:nvPr/>
          </p:nvSpPr>
          <p:spPr>
            <a:xfrm>
              <a:off x="238748" y="3082543"/>
              <a:ext cx="153882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419" sz="1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Llamado de variantes</a:t>
              </a:r>
              <a:endParaRPr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574;p9">
              <a:extLst>
                <a:ext uri="{FF2B5EF4-FFF2-40B4-BE49-F238E27FC236}">
                  <a16:creationId xmlns:a16="http://schemas.microsoft.com/office/drawing/2014/main" id="{B092CEA0-3FAA-CBC1-92E6-D702B105CBCC}"/>
                </a:ext>
              </a:extLst>
            </p:cNvPr>
            <p:cNvSpPr txBox="1"/>
            <p:nvPr/>
          </p:nvSpPr>
          <p:spPr>
            <a:xfrm>
              <a:off x="238748" y="3979398"/>
              <a:ext cx="1666252" cy="261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419" sz="11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Generación de consenso</a:t>
              </a:r>
              <a:endParaRPr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10;p9">
              <a:extLst>
                <a:ext uri="{FF2B5EF4-FFF2-40B4-BE49-F238E27FC236}">
                  <a16:creationId xmlns:a16="http://schemas.microsoft.com/office/drawing/2014/main" id="{91291E3C-6C81-D878-005F-97A77098A008}"/>
                </a:ext>
              </a:extLst>
            </p:cNvPr>
            <p:cNvSpPr/>
            <p:nvPr/>
          </p:nvSpPr>
          <p:spPr>
            <a:xfrm rot="16200000" flipH="1">
              <a:off x="3026500" y="2072855"/>
              <a:ext cx="182072" cy="9855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510;p9">
              <a:extLst>
                <a:ext uri="{FF2B5EF4-FFF2-40B4-BE49-F238E27FC236}">
                  <a16:creationId xmlns:a16="http://schemas.microsoft.com/office/drawing/2014/main" id="{3F13EF50-625E-9064-5932-C8E1A26B3A84}"/>
                </a:ext>
              </a:extLst>
            </p:cNvPr>
            <p:cNvSpPr/>
            <p:nvPr/>
          </p:nvSpPr>
          <p:spPr>
            <a:xfrm rot="16200000" flipH="1">
              <a:off x="3026500" y="3607287"/>
              <a:ext cx="182072" cy="9855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509;p9">
              <a:extLst>
                <a:ext uri="{FF2B5EF4-FFF2-40B4-BE49-F238E27FC236}">
                  <a16:creationId xmlns:a16="http://schemas.microsoft.com/office/drawing/2014/main" id="{A13A7282-A25B-3DAE-CE78-5C9AAF5ED567}"/>
                </a:ext>
              </a:extLst>
            </p:cNvPr>
            <p:cNvSpPr txBox="1"/>
            <p:nvPr/>
          </p:nvSpPr>
          <p:spPr>
            <a:xfrm>
              <a:off x="238748" y="1319613"/>
              <a:ext cx="1538820" cy="261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419" sz="11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Lecturas de </a:t>
              </a:r>
              <a:r>
                <a:rPr lang="es-419" sz="11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amplicones</a:t>
              </a:r>
              <a:endParaRPr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DD4C11B9-7A92-25B5-DCED-17B3C382B588}"/>
                </a:ext>
              </a:extLst>
            </p:cNvPr>
            <p:cNvSpPr/>
            <p:nvPr/>
          </p:nvSpPr>
          <p:spPr>
            <a:xfrm>
              <a:off x="3659218" y="2412782"/>
              <a:ext cx="72965" cy="87695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133" name="Grupo 132">
              <a:extLst>
                <a:ext uri="{FF2B5EF4-FFF2-40B4-BE49-F238E27FC236}">
                  <a16:creationId xmlns:a16="http://schemas.microsoft.com/office/drawing/2014/main" id="{B8C87969-95F3-AA65-7C29-3115D184C395}"/>
                </a:ext>
              </a:extLst>
            </p:cNvPr>
            <p:cNvGrpSpPr/>
            <p:nvPr/>
          </p:nvGrpSpPr>
          <p:grpSpPr>
            <a:xfrm>
              <a:off x="1979088" y="4029852"/>
              <a:ext cx="2360030" cy="145274"/>
              <a:chOff x="1979088" y="4029852"/>
              <a:chExt cx="2360030" cy="145274"/>
            </a:xfrm>
          </p:grpSpPr>
          <p:sp>
            <p:nvSpPr>
              <p:cNvPr id="120" name="Google Shape;576;p9">
                <a:extLst>
                  <a:ext uri="{FF2B5EF4-FFF2-40B4-BE49-F238E27FC236}">
                    <a16:creationId xmlns:a16="http://schemas.microsoft.com/office/drawing/2014/main" id="{F737DDDA-3C1C-A561-0A5A-5C2D80693200}"/>
                  </a:ext>
                </a:extLst>
              </p:cNvPr>
              <p:cNvSpPr/>
              <p:nvPr/>
            </p:nvSpPr>
            <p:spPr>
              <a:xfrm>
                <a:off x="2129419" y="4029852"/>
                <a:ext cx="2060032" cy="145274"/>
              </a:xfrm>
              <a:prstGeom prst="roundRect">
                <a:avLst>
                  <a:gd name="adj" fmla="val 16667"/>
                </a:avLst>
              </a:prstGeom>
              <a:solidFill>
                <a:srgbClr val="DC446F"/>
              </a:solidFill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1" name="Google Shape;577;p9">
                <a:extLst>
                  <a:ext uri="{FF2B5EF4-FFF2-40B4-BE49-F238E27FC236}">
                    <a16:creationId xmlns:a16="http://schemas.microsoft.com/office/drawing/2014/main" id="{340F8A5F-24D9-0625-56A5-9AC4330A44C3}"/>
                  </a:ext>
                </a:extLst>
              </p:cNvPr>
              <p:cNvCxnSpPr/>
              <p:nvPr/>
            </p:nvCxnSpPr>
            <p:spPr>
              <a:xfrm>
                <a:off x="1979088" y="4102489"/>
                <a:ext cx="149451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Google Shape;578;p9">
                <a:extLst>
                  <a:ext uri="{FF2B5EF4-FFF2-40B4-BE49-F238E27FC236}">
                    <a16:creationId xmlns:a16="http://schemas.microsoft.com/office/drawing/2014/main" id="{5CF2CD08-9CF4-43DD-CBA2-816AFDA68135}"/>
                  </a:ext>
                </a:extLst>
              </p:cNvPr>
              <p:cNvCxnSpPr/>
              <p:nvPr/>
            </p:nvCxnSpPr>
            <p:spPr>
              <a:xfrm>
                <a:off x="4189667" y="4102489"/>
                <a:ext cx="149451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5" name="Rectángulo 124">
                <a:extLst>
                  <a:ext uri="{FF2B5EF4-FFF2-40B4-BE49-F238E27FC236}">
                    <a16:creationId xmlns:a16="http://schemas.microsoft.com/office/drawing/2014/main" id="{CEB3249F-082B-67CB-B715-D38B161B6748}"/>
                  </a:ext>
                </a:extLst>
              </p:cNvPr>
              <p:cNvSpPr/>
              <p:nvPr/>
            </p:nvSpPr>
            <p:spPr>
              <a:xfrm>
                <a:off x="2898054" y="4066489"/>
                <a:ext cx="46103" cy="72000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2" name="Rectángulo 131">
                <a:extLst>
                  <a:ext uri="{FF2B5EF4-FFF2-40B4-BE49-F238E27FC236}">
                    <a16:creationId xmlns:a16="http://schemas.microsoft.com/office/drawing/2014/main" id="{32E18886-280D-0882-E3FA-78B53A006644}"/>
                  </a:ext>
                </a:extLst>
              </p:cNvPr>
              <p:cNvSpPr/>
              <p:nvPr/>
            </p:nvSpPr>
            <p:spPr>
              <a:xfrm>
                <a:off x="3672649" y="4066489"/>
                <a:ext cx="46103" cy="72000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sp>
        <p:nvSpPr>
          <p:cNvPr id="136" name="TextBox 5">
            <a:extLst>
              <a:ext uri="{FF2B5EF4-FFF2-40B4-BE49-F238E27FC236}">
                <a16:creationId xmlns:a16="http://schemas.microsoft.com/office/drawing/2014/main" id="{78B04490-D82E-A567-467C-0FD4CE8E1DA8}"/>
              </a:ext>
            </a:extLst>
          </p:cNvPr>
          <p:cNvSpPr txBox="1">
            <a:spLocks noChangeAspect="1"/>
          </p:cNvSpPr>
          <p:nvPr/>
        </p:nvSpPr>
        <p:spPr>
          <a:xfrm>
            <a:off x="5185918" y="2247901"/>
            <a:ext cx="346338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Dos esquemas de </a:t>
            </a:r>
            <a:r>
              <a:rPr lang="es-ES" b="1" dirty="0" err="1">
                <a:solidFill>
                  <a:srgbClr val="16365D"/>
                </a:solidFill>
                <a:latin typeface="Calibri" panose="020F0502020204030204" pitchFamily="34" charset="0"/>
              </a:rPr>
              <a:t>primers</a:t>
            </a:r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:</a:t>
            </a:r>
          </a:p>
        </p:txBody>
      </p:sp>
      <p:graphicFrame>
        <p:nvGraphicFramePr>
          <p:cNvPr id="137" name="Tabla 136">
            <a:extLst>
              <a:ext uri="{FF2B5EF4-FFF2-40B4-BE49-F238E27FC236}">
                <a16:creationId xmlns:a16="http://schemas.microsoft.com/office/drawing/2014/main" id="{12552559-A6BD-3D10-AD3D-11877D716EE5}"/>
              </a:ext>
            </a:extLst>
          </p:cNvPr>
          <p:cNvGraphicFramePr>
            <a:graphicFrameLocks noGrp="1"/>
          </p:cNvGraphicFramePr>
          <p:nvPr/>
        </p:nvGraphicFramePr>
        <p:xfrm>
          <a:off x="5185919" y="2907426"/>
          <a:ext cx="2954515" cy="7503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315">
                  <a:extLst>
                    <a:ext uri="{9D8B030D-6E8A-4147-A177-3AD203B41FA5}">
                      <a16:colId xmlns:a16="http://schemas.microsoft.com/office/drawing/2014/main" val="309788118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33936910"/>
                    </a:ext>
                  </a:extLst>
                </a:gridCol>
              </a:tblGrid>
              <a:tr h="338893">
                <a:tc>
                  <a:txBody>
                    <a:bodyPr/>
                    <a:lstStyle/>
                    <a:p>
                      <a:r>
                        <a:rPr lang="es-CO" dirty="0"/>
                        <a:t>2500 </a:t>
                      </a:r>
                      <a:r>
                        <a:rPr lang="es-CO" dirty="0" err="1"/>
                        <a:t>bp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van den </a:t>
                      </a:r>
                      <a:r>
                        <a:rPr lang="es-CO" dirty="0" err="1"/>
                        <a:t>Ouden</a:t>
                      </a:r>
                      <a:r>
                        <a:rPr lang="es-CO" dirty="0"/>
                        <a:t> et al, 2022*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16962"/>
                  </a:ext>
                </a:extLst>
              </a:tr>
              <a:tr h="338893">
                <a:tc>
                  <a:txBody>
                    <a:bodyPr/>
                    <a:lstStyle/>
                    <a:p>
                      <a:r>
                        <a:rPr lang="es-CO" dirty="0"/>
                        <a:t>1000 </a:t>
                      </a:r>
                      <a:r>
                        <a:rPr lang="es-CO" dirty="0" err="1"/>
                        <a:t>bp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Diseño propio </a:t>
                      </a:r>
                      <a:br>
                        <a:rPr lang="es-CO" dirty="0"/>
                      </a:br>
                      <a:r>
                        <a:rPr lang="es-CO" dirty="0"/>
                        <a:t>INS Colombia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58353"/>
                  </a:ext>
                </a:extLst>
              </a:tr>
            </a:tbl>
          </a:graphicData>
        </a:graphic>
      </p:graphicFrame>
      <p:sp>
        <p:nvSpPr>
          <p:cNvPr id="138" name="CuadroTexto 137">
            <a:extLst>
              <a:ext uri="{FF2B5EF4-FFF2-40B4-BE49-F238E27FC236}">
                <a16:creationId xmlns:a16="http://schemas.microsoft.com/office/drawing/2014/main" id="{C9AAAA1A-8048-CC16-955E-5DC6026CF9D6}"/>
              </a:ext>
            </a:extLst>
          </p:cNvPr>
          <p:cNvSpPr txBox="1"/>
          <p:nvPr/>
        </p:nvSpPr>
        <p:spPr>
          <a:xfrm>
            <a:off x="5185919" y="4337820"/>
            <a:ext cx="348205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-10" dirty="0">
                <a:latin typeface="Calibri"/>
                <a:cs typeface="Calibri"/>
              </a:rPr>
              <a:t>*Fuente: https://www.protocols.io/view/monkeypox-virus-whole-genome-sequencing-using-comb-n2bvj6155lk5/v1</a:t>
            </a:r>
          </a:p>
          <a:p>
            <a:endParaRPr lang="en-US" sz="1050" spc="-10" dirty="0">
              <a:latin typeface="Calibri"/>
              <a:cs typeface="Calibri"/>
            </a:endParaRPr>
          </a:p>
        </p:txBody>
      </p:sp>
      <p:pic>
        <p:nvPicPr>
          <p:cNvPr id="139" name="Picture 6" descr="mage result for oxford nanopore">
            <a:extLst>
              <a:ext uri="{FF2B5EF4-FFF2-40B4-BE49-F238E27FC236}">
                <a16:creationId xmlns:a16="http://schemas.microsoft.com/office/drawing/2014/main" id="{0991E9D5-43F4-6C2D-CAEF-E58FB3B88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0" t="33668" r="32686" b="35668"/>
          <a:stretch/>
        </p:blipFill>
        <p:spPr bwMode="auto">
          <a:xfrm>
            <a:off x="6002705" y="1319101"/>
            <a:ext cx="1258814" cy="939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9">
            <a:extLst>
              <a:ext uri="{FF2B5EF4-FFF2-40B4-BE49-F238E27FC236}">
                <a16:creationId xmlns:a16="http://schemas.microsoft.com/office/drawing/2014/main" id="{B8CEEC5E-38F8-28C4-BACC-D559B5CCD498}"/>
              </a:ext>
            </a:extLst>
          </p:cNvPr>
          <p:cNvSpPr txBox="1"/>
          <p:nvPr/>
        </p:nvSpPr>
        <p:spPr>
          <a:xfrm>
            <a:off x="2133925" y="501543"/>
            <a:ext cx="4876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>
                <a:srgbClr val="000000"/>
              </a:buClr>
            </a:pPr>
            <a:r>
              <a:rPr lang="es-CO" sz="2000" b="1" dirty="0">
                <a:solidFill>
                  <a:srgbClr val="74BA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Panel secuenciación</a:t>
            </a:r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F0CC67A0-D1FB-4950-B211-235593F9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3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11-28 22-16-45">
            <a:hlinkClick r:id="" action="ppaction://media"/>
            <a:extLst>
              <a:ext uri="{FF2B5EF4-FFF2-40B4-BE49-F238E27FC236}">
                <a16:creationId xmlns:a16="http://schemas.microsoft.com/office/drawing/2014/main" id="{F8340D0A-3D06-5ACB-56F8-E4583E6CDB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740"/>
                </p14:media>
              </p:ext>
            </p:extLst>
          </p:nvPr>
        </p:nvPicPr>
        <p:blipFill rotWithShape="1">
          <a:blip r:embed="rId4">
            <a:lum bright="1000"/>
          </a:blip>
          <a:srcRect l="1740" t="4887" r="56496"/>
          <a:stretch/>
        </p:blipFill>
        <p:spPr>
          <a:xfrm>
            <a:off x="1371601" y="938213"/>
            <a:ext cx="2690545" cy="38385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44BBB5E-9672-E3C8-6D73-8CB61DCB907B}"/>
              </a:ext>
            </a:extLst>
          </p:cNvPr>
          <p:cNvSpPr txBox="1"/>
          <p:nvPr/>
        </p:nvSpPr>
        <p:spPr>
          <a:xfrm>
            <a:off x="3723283" y="4407455"/>
            <a:ext cx="21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01032A-36BD-D28A-243A-4518D13DC6EA}"/>
              </a:ext>
            </a:extLst>
          </p:cNvPr>
          <p:cNvSpPr txBox="1"/>
          <p:nvPr/>
        </p:nvSpPr>
        <p:spPr>
          <a:xfrm>
            <a:off x="3352801" y="3859768"/>
            <a:ext cx="21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B.1.11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1A254A-142D-AEE5-4B2C-84CB645074F2}"/>
              </a:ext>
            </a:extLst>
          </p:cNvPr>
          <p:cNvSpPr txBox="1"/>
          <p:nvPr/>
        </p:nvSpPr>
        <p:spPr>
          <a:xfrm>
            <a:off x="3574702" y="2512997"/>
            <a:ext cx="844899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B.1.15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57D381-1D5E-3D15-0586-90D1294FFBA5}"/>
              </a:ext>
            </a:extLst>
          </p:cNvPr>
          <p:cNvSpPr txBox="1"/>
          <p:nvPr/>
        </p:nvSpPr>
        <p:spPr>
          <a:xfrm>
            <a:off x="3113084" y="1029284"/>
            <a:ext cx="849316" cy="369332"/>
          </a:xfrm>
          <a:prstGeom prst="rect">
            <a:avLst/>
          </a:prstGeom>
          <a:noFill/>
          <a:ln>
            <a:solidFill>
              <a:srgbClr val="FECE02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B.1.10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69F6BC-B8E7-62C9-A2E7-5167E37829CF}"/>
              </a:ext>
            </a:extLst>
          </p:cNvPr>
          <p:cNvSpPr txBox="1"/>
          <p:nvPr/>
        </p:nvSpPr>
        <p:spPr>
          <a:xfrm>
            <a:off x="3230822" y="147565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B.1.6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A5EC96-AE5B-8E51-9FC7-B2F8C2C8142A}"/>
              </a:ext>
            </a:extLst>
          </p:cNvPr>
          <p:cNvSpPr txBox="1"/>
          <p:nvPr/>
        </p:nvSpPr>
        <p:spPr>
          <a:xfrm>
            <a:off x="3379163" y="3336350"/>
            <a:ext cx="844900" cy="369332"/>
          </a:xfrm>
          <a:prstGeom prst="rect">
            <a:avLst/>
          </a:prstGeom>
          <a:noFill/>
          <a:ln>
            <a:solidFill>
              <a:srgbClr val="FF0909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B.1.16</a:t>
            </a:r>
            <a:endParaRPr lang="es-CO" dirty="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173DC5FC-3110-CBFB-9AE1-4000711AEDEC}"/>
              </a:ext>
            </a:extLst>
          </p:cNvPr>
          <p:cNvSpPr txBox="1">
            <a:spLocks noChangeAspect="1"/>
          </p:cNvSpPr>
          <p:nvPr/>
        </p:nvSpPr>
        <p:spPr>
          <a:xfrm>
            <a:off x="5081857" y="1214796"/>
            <a:ext cx="34633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Tres linajes nuevos detectados</a:t>
            </a:r>
            <a:b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</a:br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en Colombia: </a:t>
            </a:r>
          </a:p>
          <a:p>
            <a:b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</a:br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B.1.10 – </a:t>
            </a:r>
            <a:r>
              <a:rPr lang="es-ES" b="1" dirty="0" err="1">
                <a:solidFill>
                  <a:srgbClr val="16365D"/>
                </a:solidFill>
                <a:latin typeface="Calibri" panose="020F0502020204030204" pitchFamily="34" charset="0"/>
              </a:rPr>
              <a:t>nt</a:t>
            </a:r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 C89906T (TC -&gt; TT), G94798A (GA -&gt; AA)</a:t>
            </a:r>
            <a:b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</a:br>
            <a:r>
              <a:rPr lang="es-ES" b="1" dirty="0" err="1">
                <a:solidFill>
                  <a:srgbClr val="16365D"/>
                </a:solidFill>
                <a:latin typeface="Calibri" panose="020F0502020204030204" pitchFamily="34" charset="0"/>
              </a:rPr>
              <a:t>aa</a:t>
            </a:r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 OPG110: S92F, OPG115: E47K, OPG070, OPG070:R28K </a:t>
            </a:r>
          </a:p>
          <a:p>
            <a:endParaRPr lang="es-ES" b="1" dirty="0">
              <a:solidFill>
                <a:srgbClr val="16365D"/>
              </a:solidFill>
              <a:latin typeface="Calibri" panose="020F0502020204030204" pitchFamily="34" charset="0"/>
            </a:endParaRPr>
          </a:p>
          <a:p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B.1.15 – </a:t>
            </a:r>
            <a:r>
              <a:rPr lang="es-ES" b="1" dirty="0" err="1">
                <a:solidFill>
                  <a:srgbClr val="16365D"/>
                </a:solidFill>
                <a:latin typeface="Calibri" panose="020F0502020204030204" pitchFamily="34" charset="0"/>
              </a:rPr>
              <a:t>nt</a:t>
            </a:r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 G149818A (GA -&gt; AA); </a:t>
            </a:r>
            <a:b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</a:br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aaOPG058: E34K</a:t>
            </a:r>
          </a:p>
          <a:p>
            <a:endParaRPr lang="es-ES" b="1" dirty="0">
              <a:solidFill>
                <a:srgbClr val="16365D"/>
              </a:solidFill>
              <a:latin typeface="Calibri" panose="020F0502020204030204" pitchFamily="34" charset="0"/>
            </a:endParaRPr>
          </a:p>
          <a:p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B.1.16 – </a:t>
            </a:r>
            <a:r>
              <a:rPr lang="es-ES" b="1" dirty="0" err="1">
                <a:solidFill>
                  <a:srgbClr val="16365D"/>
                </a:solidFill>
                <a:latin typeface="Calibri" panose="020F0502020204030204" pitchFamily="34" charset="0"/>
              </a:rPr>
              <a:t>nt</a:t>
            </a:r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 G161797A (GA -&gt; AA); </a:t>
            </a:r>
            <a:b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</a:br>
            <a:r>
              <a:rPr lang="es-ES" b="1" dirty="0" err="1">
                <a:solidFill>
                  <a:srgbClr val="16365D"/>
                </a:solidFill>
                <a:latin typeface="Calibri" panose="020F0502020204030204" pitchFamily="34" charset="0"/>
              </a:rPr>
              <a:t>aa</a:t>
            </a:r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 OPG188: E68K</a:t>
            </a: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103946-BC71-423A-AF5F-52BD0055F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BA2D96-5A48-1A68-FA42-06611FA4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47164"/>
            <a:ext cx="6705600" cy="382067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FC00DC-7DF1-4F5A-CD9D-A9A9072D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800513"/>
            <a:ext cx="982628" cy="9906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60E0EC-4166-4CA2-BCEC-46F90F049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6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001A-B5E2-4BE9-B022-E00218FA4C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637" y="531432"/>
            <a:ext cx="8086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s-ES" sz="2400" b="1" kern="1200" dirty="0">
                <a:solidFill>
                  <a:srgbClr val="74B7AD"/>
                </a:solidFill>
                <a:latin typeface="Calibri"/>
                <a:cs typeface="Calibri"/>
              </a:rPr>
              <a:t>V</a:t>
            </a:r>
            <a:r>
              <a:rPr lang="es-CO" sz="2400" b="1" kern="1200" dirty="0" err="1">
                <a:solidFill>
                  <a:srgbClr val="74B7AD"/>
                </a:solidFill>
                <a:latin typeface="Calibri"/>
                <a:cs typeface="Calibri"/>
              </a:rPr>
              <a:t>igilancia</a:t>
            </a:r>
            <a:r>
              <a:rPr lang="es-CO" sz="2400" b="1" kern="1200" dirty="0">
                <a:solidFill>
                  <a:srgbClr val="74B7AD"/>
                </a:solidFill>
                <a:latin typeface="Calibri"/>
                <a:cs typeface="Calibri"/>
              </a:rPr>
              <a:t> Genómica</a:t>
            </a:r>
            <a:endParaRPr lang="en-US" sz="2400" b="1" kern="1200" dirty="0">
              <a:solidFill>
                <a:srgbClr val="74B7AD"/>
              </a:solidFill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2F2F5-DC53-4196-8AB7-28E1AE67FD01}"/>
              </a:ext>
            </a:extLst>
          </p:cNvPr>
          <p:cNvSpPr txBox="1"/>
          <p:nvPr/>
        </p:nvSpPr>
        <p:spPr>
          <a:xfrm>
            <a:off x="5516725" y="5925614"/>
            <a:ext cx="106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</a:pPr>
            <a:endParaRPr lang="en-US" sz="105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B732B7-31D4-4B1F-9E0B-1E3269F1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5" y="1779374"/>
            <a:ext cx="8406536" cy="237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678FD5-1870-4C2D-8BD4-CEB3EDCD46B0}"/>
              </a:ext>
            </a:extLst>
          </p:cNvPr>
          <p:cNvSpPr/>
          <p:nvPr/>
        </p:nvSpPr>
        <p:spPr>
          <a:xfrm>
            <a:off x="3407565" y="4583892"/>
            <a:ext cx="46848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</a:pPr>
            <a:r>
              <a:rPr lang="fr-FR" sz="9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Álvarez-Díaz</a:t>
            </a:r>
            <a:r>
              <a:rPr lang="fr-FR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fr-FR" sz="9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et al</a:t>
            </a:r>
            <a:r>
              <a:rPr lang="fr-FR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 </a:t>
            </a:r>
            <a:r>
              <a:rPr lang="fr-FR" sz="9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Biomédica</a:t>
            </a:r>
            <a:r>
              <a:rPr lang="fr-FR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 2020.</a:t>
            </a:r>
            <a:r>
              <a:rPr lang="pt-BR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doi.org/10.7705/biomedica.5841</a:t>
            </a:r>
            <a:r>
              <a:rPr lang="fr-FR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endParaRPr lang="es-ES" sz="9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12547-0A2C-4263-BF06-17A271A883DE}"/>
              </a:ext>
            </a:extLst>
          </p:cNvPr>
          <p:cNvSpPr txBox="1"/>
          <p:nvPr/>
        </p:nvSpPr>
        <p:spPr>
          <a:xfrm>
            <a:off x="3685584" y="3160343"/>
            <a:ext cx="1730678" cy="2539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>
              <a:buClr>
                <a:srgbClr val="000000"/>
              </a:buClr>
            </a:pPr>
            <a:endParaRPr lang="es-ES" sz="1050" kern="0" dirty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3907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11-28 22-16-45">
            <a:hlinkClick r:id="" action="ppaction://media"/>
            <a:extLst>
              <a:ext uri="{FF2B5EF4-FFF2-40B4-BE49-F238E27FC236}">
                <a16:creationId xmlns:a16="http://schemas.microsoft.com/office/drawing/2014/main" id="{F8340D0A-3D06-5ACB-56F8-E4583E6CDB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740"/>
                </p14:media>
              </p:ext>
            </p:extLst>
          </p:nvPr>
        </p:nvPicPr>
        <p:blipFill rotWithShape="1">
          <a:blip r:embed="rId4">
            <a:lum bright="1000"/>
          </a:blip>
          <a:srcRect l="1740" t="4887" r="56496"/>
          <a:stretch/>
        </p:blipFill>
        <p:spPr>
          <a:xfrm>
            <a:off x="1371601" y="938213"/>
            <a:ext cx="2690545" cy="38385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44BBB5E-9672-E3C8-6D73-8CB61DCB907B}"/>
              </a:ext>
            </a:extLst>
          </p:cNvPr>
          <p:cNvSpPr txBox="1"/>
          <p:nvPr/>
        </p:nvSpPr>
        <p:spPr>
          <a:xfrm>
            <a:off x="3733801" y="4244392"/>
            <a:ext cx="21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01032A-36BD-D28A-243A-4518D13DC6EA}"/>
              </a:ext>
            </a:extLst>
          </p:cNvPr>
          <p:cNvSpPr txBox="1"/>
          <p:nvPr/>
        </p:nvSpPr>
        <p:spPr>
          <a:xfrm>
            <a:off x="3352801" y="3859768"/>
            <a:ext cx="21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B.1.11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1A254A-142D-AEE5-4B2C-84CB645074F2}"/>
              </a:ext>
            </a:extLst>
          </p:cNvPr>
          <p:cNvSpPr txBox="1"/>
          <p:nvPr/>
        </p:nvSpPr>
        <p:spPr>
          <a:xfrm>
            <a:off x="3574702" y="2512997"/>
            <a:ext cx="21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B.1.15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57D381-1D5E-3D15-0586-90D1294FFBA5}"/>
              </a:ext>
            </a:extLst>
          </p:cNvPr>
          <p:cNvSpPr txBox="1"/>
          <p:nvPr/>
        </p:nvSpPr>
        <p:spPr>
          <a:xfrm>
            <a:off x="3113084" y="102928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B.1.10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69F6BC-B8E7-62C9-A2E7-5167E37829CF}"/>
              </a:ext>
            </a:extLst>
          </p:cNvPr>
          <p:cNvSpPr txBox="1"/>
          <p:nvPr/>
        </p:nvSpPr>
        <p:spPr>
          <a:xfrm>
            <a:off x="3230822" y="147565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B.1.6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A5EC96-AE5B-8E51-9FC7-B2F8C2C8142A}"/>
              </a:ext>
            </a:extLst>
          </p:cNvPr>
          <p:cNvSpPr txBox="1"/>
          <p:nvPr/>
        </p:nvSpPr>
        <p:spPr>
          <a:xfrm>
            <a:off x="3379163" y="3336350"/>
            <a:ext cx="21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B.1.16</a:t>
            </a:r>
            <a:endParaRPr lang="es-CO" dirty="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173DC5FC-3110-CBFB-9AE1-4000711AEDEC}"/>
              </a:ext>
            </a:extLst>
          </p:cNvPr>
          <p:cNvSpPr txBox="1">
            <a:spLocks noChangeAspect="1"/>
          </p:cNvSpPr>
          <p:nvPr/>
        </p:nvSpPr>
        <p:spPr>
          <a:xfrm>
            <a:off x="5181600" y="2039116"/>
            <a:ext cx="346338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Datos que contextualizan futuros brotes, casos de interés, y nos ayudan a responder preguntas</a:t>
            </a: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11D2330-36BF-4E73-970A-706BD356E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8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512CF3-CF57-963F-1B35-8E1F26C22F29}"/>
              </a:ext>
            </a:extLst>
          </p:cNvPr>
          <p:cNvSpPr txBox="1">
            <a:spLocks noChangeAspect="1"/>
          </p:cNvSpPr>
          <p:nvPr/>
        </p:nvSpPr>
        <p:spPr>
          <a:xfrm>
            <a:off x="3068910" y="3084865"/>
            <a:ext cx="346338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Octubre 2022 – Prueba positiva</a:t>
            </a:r>
          </a:p>
          <a:p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Junio 2023 – Prueba positiva</a:t>
            </a:r>
          </a:p>
          <a:p>
            <a:endParaRPr lang="es-ES" b="1" dirty="0">
              <a:solidFill>
                <a:srgbClr val="16365D"/>
              </a:solidFill>
              <a:latin typeface="Calibri" panose="020F0502020204030204" pitchFamily="34" charset="0"/>
            </a:endParaRPr>
          </a:p>
          <a:p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Ambos fueron linaje B.1.15, genómicamente idéntica</a:t>
            </a:r>
          </a:p>
        </p:txBody>
      </p:sp>
      <p:pic>
        <p:nvPicPr>
          <p:cNvPr id="12" name="Imagen 11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C55071A5-7ABD-6F90-8D43-D7E5B9D27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79" y="1714500"/>
            <a:ext cx="3905642" cy="1469972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39BBDBC8-688B-E5EC-893D-71948B1E5415}"/>
              </a:ext>
            </a:extLst>
          </p:cNvPr>
          <p:cNvSpPr txBox="1"/>
          <p:nvPr/>
        </p:nvSpPr>
        <p:spPr>
          <a:xfrm>
            <a:off x="2133925" y="324333"/>
            <a:ext cx="487615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rgbClr val="127D96"/>
                </a:solidFill>
                <a:latin typeface="Calibri"/>
                <a:cs typeface="Calibri"/>
              </a:defRPr>
            </a:lvl1pPr>
          </a:lstStyle>
          <a:p>
            <a:r>
              <a:rPr lang="es-CO" dirty="0">
                <a:sym typeface="Arial"/>
              </a:rPr>
              <a:t>Infección Persistente Paciente con VIH </a:t>
            </a:r>
          </a:p>
        </p:txBody>
      </p:sp>
    </p:spTree>
    <p:extLst>
      <p:ext uri="{BB962C8B-B14F-4D97-AF65-F5344CB8AC3E}">
        <p14:creationId xmlns:p14="http://schemas.microsoft.com/office/powerpoint/2010/main" val="4135999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97B767E-E381-4EAD-A3AB-627B1840826C}"/>
              </a:ext>
            </a:extLst>
          </p:cNvPr>
          <p:cNvSpPr txBox="1"/>
          <p:nvPr/>
        </p:nvSpPr>
        <p:spPr>
          <a:xfrm>
            <a:off x="848663" y="1726904"/>
            <a:ext cx="7363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dirty="0">
                <a:solidFill>
                  <a:srgbClr val="16365D"/>
                </a:solidFill>
                <a:latin typeface="Calibri" panose="020F0502020204030204" pitchFamily="34" charset="0"/>
              </a:rPr>
              <a:t>Instrumentalizamos lo aprendido y construido con SARS-CoV-2</a:t>
            </a:r>
            <a:endParaRPr lang="en-US" b="1" dirty="0">
              <a:solidFill>
                <a:srgbClr val="16365D"/>
              </a:solidFill>
              <a:latin typeface="Calibri" panose="020F0502020204030204" pitchFamily="34" charset="0"/>
            </a:endParaRPr>
          </a:p>
          <a:p>
            <a:endParaRPr lang="es-ES" b="1" dirty="0">
              <a:solidFill>
                <a:srgbClr val="16365D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657DB908-1CCF-A14F-BFA8-694AE5BE0C20}"/>
              </a:ext>
            </a:extLst>
          </p:cNvPr>
          <p:cNvSpPr txBox="1"/>
          <p:nvPr/>
        </p:nvSpPr>
        <p:spPr>
          <a:xfrm>
            <a:off x="2286651" y="501543"/>
            <a:ext cx="457070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rgbClr val="127D96"/>
                </a:solidFill>
                <a:latin typeface="Calibri"/>
                <a:cs typeface="Calibri"/>
              </a:defRPr>
            </a:lvl1pPr>
          </a:lstStyle>
          <a:p>
            <a:r>
              <a:rPr lang="es-CO" dirty="0" err="1">
                <a:sym typeface="Arial"/>
              </a:rPr>
              <a:t>Mpox</a:t>
            </a:r>
            <a:r>
              <a:rPr lang="es-CO" dirty="0">
                <a:sym typeface="Arial"/>
              </a:rPr>
              <a:t> 2022</a:t>
            </a:r>
            <a:endParaRPr lang="en-US" dirty="0"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CD2B2E-A977-EE10-4BBB-C428732CA04A}"/>
              </a:ext>
            </a:extLst>
          </p:cNvPr>
          <p:cNvSpPr txBox="1"/>
          <p:nvPr/>
        </p:nvSpPr>
        <p:spPr>
          <a:xfrm>
            <a:off x="848663" y="2500136"/>
            <a:ext cx="7139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b="1" dirty="0">
                <a:solidFill>
                  <a:srgbClr val="16365D"/>
                </a:solidFill>
                <a:latin typeface="Calibri" panose="020F0502020204030204" pitchFamily="34" charset="0"/>
              </a:rPr>
              <a:t>El brote de MPXV tuvo varias introducciones a Colombia. La primera desde Europa.</a:t>
            </a:r>
          </a:p>
          <a:p>
            <a:pPr algn="l"/>
            <a:endParaRPr lang="es-CO" b="1" dirty="0">
              <a:solidFill>
                <a:srgbClr val="16365D"/>
              </a:solidFill>
              <a:latin typeface="Calibri" panose="020F0502020204030204" pitchFamily="34" charset="0"/>
            </a:endParaRPr>
          </a:p>
          <a:p>
            <a:pPr algn="l"/>
            <a:endParaRPr lang="es-CO" b="1" dirty="0">
              <a:solidFill>
                <a:srgbClr val="16365D"/>
              </a:solidFill>
              <a:latin typeface="Calibri" panose="020F0502020204030204" pitchFamily="34" charset="0"/>
            </a:endParaRPr>
          </a:p>
          <a:p>
            <a:pPr algn="l"/>
            <a:r>
              <a:rPr lang="es-CO" b="1" dirty="0">
                <a:solidFill>
                  <a:srgbClr val="16365D"/>
                </a:solidFill>
                <a:latin typeface="Calibri" panose="020F0502020204030204" pitchFamily="34" charset="0"/>
              </a:rPr>
              <a:t>Tres linajes nuevos se identificaron por medio de la vigilancia genómica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F663A1-34FD-4B82-9DD5-DCBA3B63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2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1AC627-4D30-4EF5-9651-0FA0ACE6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63" y="1693911"/>
            <a:ext cx="7395337" cy="34664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8692B18-F591-4197-BD1D-D1890B09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99025" cy="322113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4C5F8369-3F0C-4E97-B2B9-DFB18A8CE140}"/>
              </a:ext>
            </a:extLst>
          </p:cNvPr>
          <p:cNvSpPr txBox="1"/>
          <p:nvPr/>
        </p:nvSpPr>
        <p:spPr>
          <a:xfrm>
            <a:off x="2286651" y="501543"/>
            <a:ext cx="457070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rgbClr val="127D96"/>
                </a:solidFill>
                <a:latin typeface="Calibri"/>
                <a:cs typeface="Calibri"/>
              </a:defRPr>
            </a:lvl1pPr>
          </a:lstStyle>
          <a:p>
            <a:r>
              <a:rPr lang="es-CO" dirty="0" err="1">
                <a:sym typeface="Arial"/>
              </a:rPr>
              <a:t>Mpox</a:t>
            </a:r>
            <a:r>
              <a:rPr lang="es-CO" dirty="0">
                <a:sym typeface="Arial"/>
              </a:rPr>
              <a:t> 2024</a:t>
            </a:r>
            <a:endParaRPr lang="en-US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12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4C5F8369-3F0C-4E97-B2B9-DFB18A8CE140}"/>
              </a:ext>
            </a:extLst>
          </p:cNvPr>
          <p:cNvSpPr txBox="1"/>
          <p:nvPr/>
        </p:nvSpPr>
        <p:spPr>
          <a:xfrm>
            <a:off x="1953497" y="215721"/>
            <a:ext cx="457070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rgbClr val="127D96"/>
                </a:solidFill>
                <a:latin typeface="Calibri"/>
                <a:cs typeface="Calibri"/>
              </a:defRPr>
            </a:lvl1pPr>
          </a:lstStyle>
          <a:p>
            <a:r>
              <a:rPr lang="es-CO" dirty="0" err="1">
                <a:sym typeface="Arial"/>
              </a:rPr>
              <a:t>Mpox</a:t>
            </a:r>
            <a:r>
              <a:rPr lang="es-CO" dirty="0">
                <a:sym typeface="Arial"/>
              </a:rPr>
              <a:t> 2024</a:t>
            </a:r>
            <a:endParaRPr lang="en-US" dirty="0"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31B2FB-BD69-43E0-A266-9E69DC0A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54" y="862051"/>
            <a:ext cx="5577298" cy="399089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FEB11D5-9060-449B-9923-9D66CB57C62E}"/>
              </a:ext>
            </a:extLst>
          </p:cNvPr>
          <p:cNvSpPr txBox="1"/>
          <p:nvPr/>
        </p:nvSpPr>
        <p:spPr>
          <a:xfrm>
            <a:off x="0" y="4852949"/>
            <a:ext cx="59436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900" dirty="0"/>
              <a:t>https://www.aljazeera.com/news/2024/8/22/mapped-which-countries-have-reported-mpox-cases-so-far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FCB54B-00BF-4D63-A4DF-7AD207EE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402A59E-71CC-04A5-C4E6-7D064E1CCD8B}"/>
              </a:ext>
            </a:extLst>
          </p:cNvPr>
          <p:cNvSpPr txBox="1"/>
          <p:nvPr/>
        </p:nvSpPr>
        <p:spPr>
          <a:xfrm>
            <a:off x="453572" y="2684145"/>
            <a:ext cx="2463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Capacidad inmediata para secuenciación del MPXV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A91F15-EDDA-38AE-EE90-F998BD98243F}"/>
              </a:ext>
            </a:extLst>
          </p:cNvPr>
          <p:cNvSpPr txBox="1"/>
          <p:nvPr/>
        </p:nvSpPr>
        <p:spPr>
          <a:xfrm>
            <a:off x="3505200" y="731358"/>
            <a:ext cx="52265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s-CO" sz="1600" b="1" dirty="0"/>
              <a:t>Verificación molecular del MPXV</a:t>
            </a:r>
            <a:r>
              <a:rPr lang="es-CO" sz="1600" dirty="0"/>
              <a:t>: en muestras recibidas de red nacional de laboratorios para secuenciación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38E8A4-7583-DFF4-1DD7-01ACFC336718}"/>
              </a:ext>
            </a:extLst>
          </p:cNvPr>
          <p:cNvSpPr txBox="1"/>
          <p:nvPr/>
        </p:nvSpPr>
        <p:spPr>
          <a:xfrm>
            <a:off x="3557320" y="1705848"/>
            <a:ext cx="49770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dirty="0"/>
              <a:t>2. </a:t>
            </a:r>
            <a:r>
              <a:rPr lang="es-CO" sz="1600" b="1" dirty="0"/>
              <a:t>Capacidad instalada</a:t>
            </a:r>
            <a:r>
              <a:rPr lang="es-CO" sz="1600" dirty="0"/>
              <a:t>: Equipos/reactivos y talento humano en el INS – LDSP-(Valle, Antioquia, Bogotá, </a:t>
            </a:r>
            <a:r>
              <a:rPr lang="es-CO" sz="1600" dirty="0" err="1"/>
              <a:t>Bolivar</a:t>
            </a:r>
            <a:r>
              <a:rPr lang="es-CO" sz="1600" dirty="0"/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DFF0FD-7C4C-F5A9-7F6D-50B6879ED779}"/>
              </a:ext>
            </a:extLst>
          </p:cNvPr>
          <p:cNvSpPr txBox="1"/>
          <p:nvPr/>
        </p:nvSpPr>
        <p:spPr>
          <a:xfrm>
            <a:off x="3565307" y="4101783"/>
            <a:ext cx="54446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dirty="0"/>
              <a:t>4. </a:t>
            </a:r>
            <a:r>
              <a:rPr lang="es-CO" sz="1600" b="1" dirty="0"/>
              <a:t>Equipo de capacitatores INS</a:t>
            </a:r>
            <a:r>
              <a:rPr lang="es-CO" sz="1600" dirty="0"/>
              <a:t>: disponibles para implementar secuenciación del MPXV en otros laboratorios nacionales en 2 semanas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DA04D9-9D3D-F8C8-50FD-E2651B9ABA26}"/>
              </a:ext>
            </a:extLst>
          </p:cNvPr>
          <p:cNvSpPr txBox="1"/>
          <p:nvPr/>
        </p:nvSpPr>
        <p:spPr>
          <a:xfrm>
            <a:off x="3565307" y="2578299"/>
            <a:ext cx="5312493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600" dirty="0"/>
          </a:p>
          <a:p>
            <a:r>
              <a:rPr lang="es-CO" sz="1600" b="1"/>
              <a:t>3. Tiempo para determinación del clado</a:t>
            </a:r>
            <a:r>
              <a:rPr lang="es-CO" sz="1600"/>
              <a:t>: 2 semanas</a:t>
            </a:r>
            <a:endParaRPr lang="es-CO"/>
          </a:p>
          <a:p>
            <a:pPr marL="285750" indent="-285750">
              <a:buFont typeface="Arial"/>
              <a:buChar char="•"/>
            </a:pPr>
            <a:r>
              <a:rPr lang="es-CO" sz="1600" dirty="0"/>
              <a:t> </a:t>
            </a:r>
            <a:r>
              <a:rPr lang="es-CO" sz="1600"/>
              <a:t>Secuenciación de genoma – 1 semana</a:t>
            </a:r>
            <a:endParaRPr lang="es-C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/>
              <a:t>Análisis bioinformáticos – 1 semana</a:t>
            </a:r>
            <a:endParaRPr lang="es-CO" sz="1600" dirty="0" err="1"/>
          </a:p>
        </p:txBody>
      </p:sp>
      <p:pic>
        <p:nvPicPr>
          <p:cNvPr id="9" name="Picture 2" descr="A diagram with colorful lines and text&#10;&#10;Description automatically generated">
            <a:extLst>
              <a:ext uri="{FF2B5EF4-FFF2-40B4-BE49-F238E27FC236}">
                <a16:creationId xmlns:a16="http://schemas.microsoft.com/office/drawing/2014/main" id="{4597EFD0-7AFC-21A7-4ED1-A5E21CE1A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69" t="17747" r="46583"/>
          <a:stretch/>
        </p:blipFill>
        <p:spPr>
          <a:xfrm>
            <a:off x="3048001" y="1020981"/>
            <a:ext cx="326109" cy="3911799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5978237-D344-D23C-47BF-475B75D27B71}"/>
              </a:ext>
            </a:extLst>
          </p:cNvPr>
          <p:cNvCxnSpPr>
            <a:cxnSpLocks/>
          </p:cNvCxnSpPr>
          <p:nvPr/>
        </p:nvCxnSpPr>
        <p:spPr>
          <a:xfrm>
            <a:off x="3557320" y="1562100"/>
            <a:ext cx="4977080" cy="0"/>
          </a:xfrm>
          <a:prstGeom prst="line">
            <a:avLst/>
          </a:prstGeom>
          <a:ln w="38100">
            <a:solidFill>
              <a:srgbClr val="FF090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3C5362A-7C4F-5601-BD48-9AF8EB3B1110}"/>
              </a:ext>
            </a:extLst>
          </p:cNvPr>
          <p:cNvCxnSpPr>
            <a:cxnSpLocks/>
          </p:cNvCxnSpPr>
          <p:nvPr/>
        </p:nvCxnSpPr>
        <p:spPr>
          <a:xfrm>
            <a:off x="3605812" y="2705100"/>
            <a:ext cx="5017607" cy="0"/>
          </a:xfrm>
          <a:prstGeom prst="line">
            <a:avLst/>
          </a:prstGeom>
          <a:ln w="38100">
            <a:solidFill>
              <a:srgbClr val="FECE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2866D18-0506-2AC7-B487-B85E236BCDE3}"/>
              </a:ext>
            </a:extLst>
          </p:cNvPr>
          <p:cNvCxnSpPr>
            <a:cxnSpLocks/>
          </p:cNvCxnSpPr>
          <p:nvPr/>
        </p:nvCxnSpPr>
        <p:spPr>
          <a:xfrm>
            <a:off x="3605812" y="3992027"/>
            <a:ext cx="5017607" cy="0"/>
          </a:xfrm>
          <a:prstGeom prst="line">
            <a:avLst/>
          </a:prstGeom>
          <a:ln w="38100">
            <a:solidFill>
              <a:srgbClr val="74BAA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59D08141-EFC4-49F3-AB28-66BFDC55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  <p:sp>
        <p:nvSpPr>
          <p:cNvPr id="15" name="Google Shape;91;g22479520871_0_1142">
            <a:extLst>
              <a:ext uri="{FF2B5EF4-FFF2-40B4-BE49-F238E27FC236}">
                <a16:creationId xmlns:a16="http://schemas.microsoft.com/office/drawing/2014/main" id="{80948110-0140-4E9A-9907-23EC2104F42C}"/>
              </a:ext>
            </a:extLst>
          </p:cNvPr>
          <p:cNvSpPr txBox="1"/>
          <p:nvPr/>
        </p:nvSpPr>
        <p:spPr>
          <a:xfrm>
            <a:off x="77972" y="1185061"/>
            <a:ext cx="288840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s-CO" sz="20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Programa Nacional de Caracterización Genómica</a:t>
            </a:r>
            <a:endParaRPr sz="2000"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59026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c36c5c6c6_0_1237"/>
          <p:cNvSpPr txBox="1"/>
          <p:nvPr/>
        </p:nvSpPr>
        <p:spPr>
          <a:xfrm>
            <a:off x="354000" y="1140750"/>
            <a:ext cx="87900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buSzPts val="1400"/>
              <a:buFont typeface="Arial" panose="020B0604020202020204" pitchFamily="34" charset="0"/>
              <a:buChar char="•"/>
            </a:pPr>
            <a:r>
              <a:rPr lang="es-ES" dirty="0"/>
              <a:t>Sostenibilidad del programa de caracterización genómica, aprovechamiento de la capacidad tecnológica instalada.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317500">
              <a:buSzPts val="1400"/>
              <a:buFont typeface="Arial" panose="020B0604020202020204" pitchFamily="34" charset="0"/>
              <a:buChar char="•"/>
            </a:pPr>
            <a:r>
              <a:rPr lang="es-CO" dirty="0"/>
              <a:t>La Vigilancia genómica debe ser un esfuerzo sostenido en las proporciones adecuadas.</a:t>
            </a:r>
          </a:p>
          <a:p>
            <a:pPr marL="139700">
              <a:buSzPts val="1400"/>
            </a:pPr>
            <a:endParaRPr lang="es-CO" dirty="0"/>
          </a:p>
          <a:p>
            <a:pPr marL="457200" indent="-317500">
              <a:buSzPts val="1400"/>
              <a:buFont typeface="Arial" panose="020B0604020202020204" pitchFamily="34" charset="0"/>
              <a:buChar char="•"/>
            </a:pPr>
            <a:r>
              <a:rPr lang="es-CO" dirty="0"/>
              <a:t>Continuar con la formación de personal científico con capacidades y conocimientos en ciencias </a:t>
            </a:r>
            <a:r>
              <a:rPr lang="es-CO" dirty="0" err="1"/>
              <a:t>ómicas</a:t>
            </a:r>
            <a:r>
              <a:rPr lang="es-CO" dirty="0"/>
              <a:t>.</a:t>
            </a:r>
          </a:p>
          <a:p>
            <a:pPr marL="139700">
              <a:buSzPts val="1400"/>
            </a:pPr>
            <a:endParaRPr dirty="0"/>
          </a:p>
          <a:p>
            <a:pPr marL="457200" indent="-317500">
              <a:buSzPts val="1400"/>
              <a:buFont typeface="Arial" panose="020B0604020202020204" pitchFamily="34" charset="0"/>
              <a:buChar char="•"/>
            </a:pPr>
            <a:r>
              <a:rPr lang="es-CO" dirty="0"/>
              <a:t>Vigilancia de otros microorganismos emergentes, expandir las capacidades de caracterización genómica a laboratorios del país en lugares apartados y fronterizos </a:t>
            </a:r>
          </a:p>
          <a:p>
            <a:pPr marL="457200" indent="-317500">
              <a:buSzPts val="1400"/>
              <a:buAutoNum type="arabicPeriod"/>
            </a:pPr>
            <a:endParaRPr dirty="0"/>
          </a:p>
        </p:txBody>
      </p:sp>
      <p:sp>
        <p:nvSpPr>
          <p:cNvPr id="396" name="Google Shape;396;g1ec36c5c6c6_0_1237"/>
          <p:cNvSpPr txBox="1"/>
          <p:nvPr/>
        </p:nvSpPr>
        <p:spPr>
          <a:xfrm>
            <a:off x="1748250" y="379924"/>
            <a:ext cx="5647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CO" sz="3600" b="1" dirty="0">
                <a:solidFill>
                  <a:srgbClr val="127D96"/>
                </a:solidFill>
                <a:latin typeface="Calibri"/>
                <a:cs typeface="Calibri"/>
                <a:sym typeface="Calibri"/>
              </a:rPr>
              <a:t>Desafíos</a:t>
            </a:r>
            <a:r>
              <a:rPr lang="es-CO" sz="2000" b="1" dirty="0">
                <a:solidFill>
                  <a:srgbClr val="74BA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s-CO" sz="3600" b="1" dirty="0">
                <a:solidFill>
                  <a:srgbClr val="127D96"/>
                </a:solidFill>
                <a:latin typeface="Calibri"/>
                <a:cs typeface="Calibri"/>
                <a:sym typeface="Calibri"/>
              </a:rPr>
              <a:t>y perspectivas</a:t>
            </a:r>
            <a:endParaRPr sz="3600" b="1" dirty="0">
              <a:solidFill>
                <a:srgbClr val="127D96"/>
              </a:solidFill>
              <a:latin typeface="Calibri"/>
              <a:cs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D9EDDF-DEF8-4750-912C-CC370A051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49CE8D4-325E-4BBB-B95E-6B4083F980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4" y="1260291"/>
            <a:ext cx="1273837" cy="1203314"/>
          </a:xfrm>
          <a:prstGeom prst="rect">
            <a:avLst/>
          </a:prstGeom>
        </p:spPr>
      </p:pic>
      <p:pic>
        <p:nvPicPr>
          <p:cNvPr id="3" name="Picture 2" descr="Home - The Global Fund to Fight AIDS, Tuberculosis and Malaria">
            <a:extLst>
              <a:ext uri="{FF2B5EF4-FFF2-40B4-BE49-F238E27FC236}">
                <a16:creationId xmlns:a16="http://schemas.microsoft.com/office/drawing/2014/main" id="{9A8038A1-20B8-49BE-B762-2F5DD52FB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8" b="31579"/>
          <a:stretch/>
        </p:blipFill>
        <p:spPr bwMode="auto">
          <a:xfrm>
            <a:off x="462901" y="2646458"/>
            <a:ext cx="1924203" cy="7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0E14CC0B-4952-4DEA-AE15-6D3E7BDFB3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6" r="592" b="1149"/>
          <a:stretch/>
        </p:blipFill>
        <p:spPr>
          <a:xfrm>
            <a:off x="2757487" y="1405518"/>
            <a:ext cx="5982584" cy="3197548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9FF59ED-9C9C-4494-B11C-4DA9ADDBBF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" t="33580" r="-1055" b="26817"/>
          <a:stretch/>
        </p:blipFill>
        <p:spPr>
          <a:xfrm>
            <a:off x="237692" y="3544978"/>
            <a:ext cx="2374620" cy="962266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C40D1659-698E-4FBC-9BE4-7057E0F65B4B}"/>
              </a:ext>
            </a:extLst>
          </p:cNvPr>
          <p:cNvSpPr txBox="1"/>
          <p:nvPr/>
        </p:nvSpPr>
        <p:spPr>
          <a:xfrm>
            <a:off x="2286649" y="13236"/>
            <a:ext cx="457070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127D96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s-CO" sz="3600" dirty="0"/>
              <a:t>Agradecimientos </a:t>
            </a:r>
            <a:endParaRPr lang="en-US" sz="3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555417-C765-4675-9FBE-7A2F316EB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10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479520871_0_1220"/>
          <p:cNvSpPr txBox="1"/>
          <p:nvPr/>
        </p:nvSpPr>
        <p:spPr>
          <a:xfrm>
            <a:off x="2775175" y="1838530"/>
            <a:ext cx="58320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4100"/>
            </a:pPr>
            <a:r>
              <a:rPr lang="es-CO" sz="41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 sz="41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3600"/>
            </a:pPr>
            <a:endParaRPr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600"/>
            </a:pPr>
            <a:r>
              <a:rPr lang="es-CO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Contacto:</a:t>
            </a:r>
            <a:endParaRPr dirty="0">
              <a:sym typeface="Arial"/>
            </a:endParaRPr>
          </a:p>
          <a:p>
            <a:pPr>
              <a:buClr>
                <a:srgbClr val="000000"/>
              </a:buClr>
              <a:buSzPts val="2600"/>
            </a:pPr>
            <a:r>
              <a:rPr lang="es-CO" dirty="0">
                <a:sym typeface="Arial"/>
                <a:hlinkClick r:id="rId3"/>
              </a:rPr>
              <a:t>cfranco@ins.gov.co</a:t>
            </a:r>
            <a:endParaRPr dirty="0">
              <a:sym typeface="Arial"/>
            </a:endParaRPr>
          </a:p>
          <a:p>
            <a:pPr>
              <a:buClr>
                <a:srgbClr val="000000"/>
              </a:buClr>
              <a:buSzPts val="2600"/>
            </a:pPr>
            <a:r>
              <a:rPr lang="es-CO" dirty="0">
                <a:sym typeface="Arial"/>
                <a:hlinkClick r:id="rId4"/>
              </a:rPr>
              <a:t>c</a:t>
            </a:r>
            <a:r>
              <a:rPr lang="es-CO" dirty="0">
                <a:sym typeface="Arial"/>
                <a:hlinkClick r:id="rId4"/>
              </a:rPr>
              <a:t>arlosestebanfrancom@gmail.com</a:t>
            </a:r>
            <a:endParaRPr dirty="0"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22479520871_0_12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275706"/>
            <a:ext cx="2523100" cy="39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2479520871_0_12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220" y="550607"/>
            <a:ext cx="854189" cy="7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2479520871_0_12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6264" y="712950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2479520871_0_1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1950" y="850892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479520871_0_1215"/>
          <p:cNvSpPr txBox="1"/>
          <p:nvPr/>
        </p:nvSpPr>
        <p:spPr>
          <a:xfrm>
            <a:off x="2599300" y="2483750"/>
            <a:ext cx="60780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s-C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 de las diapositivas usadas en esta presentación hacen parte del material disponible en Help Center de CZID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500"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s-CO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https://chanzuckerberg.zendesk.com/hc/en-us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500"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22479520871_0_12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75706"/>
            <a:ext cx="2523100" cy="39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2479520871_0_12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6" y="317801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2479520871_0_12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675" y="600427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2479520871_0_1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4350" y="682047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012" y="1319227"/>
            <a:ext cx="4009145" cy="346826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"/>
          <p:cNvSpPr txBox="1"/>
          <p:nvPr/>
        </p:nvSpPr>
        <p:spPr>
          <a:xfrm>
            <a:off x="4916692" y="4820503"/>
            <a:ext cx="3429000" cy="1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Clr>
                <a:srgbClr val="000000"/>
              </a:buClr>
              <a:buSzPts val="1100"/>
            </a:pPr>
            <a:r>
              <a:rPr lang="es-CO" sz="825" kern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https://apps.who.int/iris/handle/10665/365803</a:t>
            </a:r>
            <a:endParaRPr sz="105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02;p6">
            <a:extLst>
              <a:ext uri="{FF2B5EF4-FFF2-40B4-BE49-F238E27FC236}">
                <a16:creationId xmlns:a16="http://schemas.microsoft.com/office/drawing/2014/main" id="{F9418001-FB36-2509-9DEB-EB689EFAC1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642"/>
          <a:stretch/>
        </p:blipFill>
        <p:spPr>
          <a:xfrm>
            <a:off x="4499106" y="1153770"/>
            <a:ext cx="3746080" cy="36394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A25A0-676B-C08A-9434-266874C6B37B}"/>
              </a:ext>
            </a:extLst>
          </p:cNvPr>
          <p:cNvSpPr txBox="1"/>
          <p:nvPr/>
        </p:nvSpPr>
        <p:spPr>
          <a:xfrm>
            <a:off x="1973623" y="467457"/>
            <a:ext cx="6372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>
                <a:srgbClr val="000000"/>
              </a:buClr>
            </a:pPr>
            <a:r>
              <a:rPr lang="es-CO" sz="2400" b="1" dirty="0">
                <a:solidFill>
                  <a:srgbClr val="74B7AD"/>
                </a:solidFill>
                <a:latin typeface="Calibri"/>
                <a:cs typeface="Calibri"/>
                <a:sym typeface="Arial"/>
              </a:rPr>
              <a:t>Plan estratégico de OMS (2022-2032)</a:t>
            </a:r>
            <a:endParaRPr lang="en-US" sz="2400" b="1" dirty="0">
              <a:solidFill>
                <a:srgbClr val="74B7AD"/>
              </a:solidFill>
              <a:latin typeface="Calibri"/>
              <a:cs typeface="Calibri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ec36c5c6c6_0_133"/>
          <p:cNvPicPr preferRelativeResize="0"/>
          <p:nvPr/>
        </p:nvPicPr>
        <p:blipFill rotWithShape="1">
          <a:blip r:embed="rId3">
            <a:alphaModFix/>
          </a:blip>
          <a:srcRect t="7455"/>
          <a:stretch/>
        </p:blipFill>
        <p:spPr>
          <a:xfrm>
            <a:off x="1559075" y="928034"/>
            <a:ext cx="6222150" cy="3858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F378568-D239-44E9-A1AB-1A2C40856F2B}"/>
              </a:ext>
            </a:extLst>
          </p:cNvPr>
          <p:cNvSpPr txBox="1"/>
          <p:nvPr/>
        </p:nvSpPr>
        <p:spPr>
          <a:xfrm>
            <a:off x="1453798" y="466370"/>
            <a:ext cx="6373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74B7AD"/>
                </a:solidFill>
                <a:latin typeface="Calibri"/>
                <a:ea typeface="Calibri"/>
                <a:cs typeface="Calibri"/>
                <a:sym typeface="Calibri"/>
              </a:rPr>
              <a:t>Programa Nacional de Caracterización Genómica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5EF5D1-5372-4422-88A5-6EA27AC86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2;p8">
            <a:extLst>
              <a:ext uri="{FF2B5EF4-FFF2-40B4-BE49-F238E27FC236}">
                <a16:creationId xmlns:a16="http://schemas.microsoft.com/office/drawing/2014/main" id="{7899781D-3EE4-4DF8-BCA4-16F7771831F4}"/>
              </a:ext>
            </a:extLst>
          </p:cNvPr>
          <p:cNvSpPr txBox="1"/>
          <p:nvPr/>
        </p:nvSpPr>
        <p:spPr>
          <a:xfrm>
            <a:off x="195121" y="1476674"/>
            <a:ext cx="3118235" cy="179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s-CO" sz="2800" b="1" dirty="0">
                <a:solidFill>
                  <a:srgbClr val="74B7AD"/>
                </a:solidFill>
                <a:latin typeface="Calibri"/>
                <a:ea typeface="Calibri"/>
                <a:cs typeface="Calibri"/>
                <a:sym typeface="Calibri"/>
              </a:rPr>
              <a:t>Consolidación del Programa Nacional de Caracterización Genómica</a:t>
            </a:r>
            <a:endParaRPr sz="2800" b="1" dirty="0">
              <a:solidFill>
                <a:srgbClr val="74B7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A2DEC4-294D-4913-9E50-74646C3C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27" y="-86020"/>
            <a:ext cx="3825263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9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ec36c5c6c6_0_95" descr="Colombia | Lutheran World Relie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6138" y="1491068"/>
            <a:ext cx="1139261" cy="105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ec36c5c6c6_0_95" descr="PLOS Neglected Tropical Diseases: Genomic, epidemiological and digital  surveillance of Chikungunya virus in the Brazilian Amazon"/>
          <p:cNvPicPr preferRelativeResize="0"/>
          <p:nvPr/>
        </p:nvPicPr>
        <p:blipFill rotWithShape="1">
          <a:blip r:embed="rId4">
            <a:alphaModFix/>
          </a:blip>
          <a:srcRect l="47107" t="54626" r="4681" b="26351"/>
          <a:stretch/>
        </p:blipFill>
        <p:spPr>
          <a:xfrm>
            <a:off x="1574730" y="2431714"/>
            <a:ext cx="844116" cy="4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ec36c5c6c6_0_95" descr="gene-plus - SeqStudio Genetic Analyzer"/>
          <p:cNvPicPr preferRelativeResize="0"/>
          <p:nvPr/>
        </p:nvPicPr>
        <p:blipFill rotWithShape="1">
          <a:blip r:embed="rId5">
            <a:alphaModFix/>
          </a:blip>
          <a:srcRect l="53302" r="8688" b="25489"/>
          <a:stretch/>
        </p:blipFill>
        <p:spPr>
          <a:xfrm>
            <a:off x="440294" y="2282106"/>
            <a:ext cx="1071814" cy="64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ec36c5c6c6_0_95"/>
          <p:cNvPicPr preferRelativeResize="0"/>
          <p:nvPr/>
        </p:nvPicPr>
        <p:blipFill rotWithShape="1">
          <a:blip r:embed="rId6">
            <a:alphaModFix/>
          </a:blip>
          <a:srcRect l="1173" t="13583" r="38978" b="45797"/>
          <a:stretch/>
        </p:blipFill>
        <p:spPr>
          <a:xfrm>
            <a:off x="6846973" y="2183076"/>
            <a:ext cx="2056650" cy="564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ec36c5c6c6_0_95"/>
          <p:cNvSpPr txBox="1"/>
          <p:nvPr/>
        </p:nvSpPr>
        <p:spPr>
          <a:xfrm>
            <a:off x="6846824" y="1546175"/>
            <a:ext cx="2056800" cy="64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CO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SARS-CoV-2</a:t>
            </a:r>
            <a:endParaRPr/>
          </a:p>
          <a:p>
            <a:pPr algn="ctr"/>
            <a:r>
              <a:rPr lang="es-CO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emergence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ec36c5c6c6_0_95"/>
          <p:cNvSpPr/>
          <p:nvPr/>
        </p:nvSpPr>
        <p:spPr>
          <a:xfrm rot="5400000">
            <a:off x="7562014" y="2840580"/>
            <a:ext cx="303300" cy="323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ec36c5c6c6_0_95"/>
          <p:cNvSpPr txBox="1"/>
          <p:nvPr/>
        </p:nvSpPr>
        <p:spPr>
          <a:xfrm>
            <a:off x="7028878" y="2282100"/>
            <a:ext cx="145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CO" sz="1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NGS Protocols</a:t>
            </a:r>
            <a:endParaRPr sz="13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1ec36c5c6c6_0_95" descr="MiSeq System | Focused power for targeted gene and small genome ..."/>
          <p:cNvPicPr preferRelativeResize="0"/>
          <p:nvPr/>
        </p:nvPicPr>
        <p:blipFill rotWithShape="1">
          <a:blip r:embed="rId7">
            <a:alphaModFix/>
          </a:blip>
          <a:srcRect l="5848" r="6068" b="10690"/>
          <a:stretch/>
        </p:blipFill>
        <p:spPr>
          <a:xfrm>
            <a:off x="380960" y="1327049"/>
            <a:ext cx="1061035" cy="66276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ec36c5c6c6_0_95"/>
          <p:cNvSpPr txBox="1"/>
          <p:nvPr/>
        </p:nvSpPr>
        <p:spPr>
          <a:xfrm>
            <a:off x="440301" y="1944430"/>
            <a:ext cx="1001700" cy="3693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CO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illumina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ec36c5c6c6_0_95"/>
          <p:cNvSpPr/>
          <p:nvPr/>
        </p:nvSpPr>
        <p:spPr>
          <a:xfrm>
            <a:off x="2939434" y="2036301"/>
            <a:ext cx="319200" cy="300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ec36c5c6c6_0_95"/>
          <p:cNvSpPr txBox="1"/>
          <p:nvPr/>
        </p:nvSpPr>
        <p:spPr>
          <a:xfrm>
            <a:off x="6286430" y="4432761"/>
            <a:ext cx="1456500" cy="3693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CO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Nanopore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ec36c5c6c6_0_95"/>
          <p:cNvSpPr txBox="1"/>
          <p:nvPr/>
        </p:nvSpPr>
        <p:spPr>
          <a:xfrm>
            <a:off x="504144" y="2863683"/>
            <a:ext cx="94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CO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Sanger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1ec36c5c6c6_0_95" descr="Graphic showing how genetic mutations of coronavirus allow the spread of the virus to be tracked"/>
          <p:cNvPicPr preferRelativeResize="0"/>
          <p:nvPr/>
        </p:nvPicPr>
        <p:blipFill rotWithShape="1">
          <a:blip r:embed="rId8">
            <a:alphaModFix/>
          </a:blip>
          <a:srcRect r="27782" b="75189"/>
          <a:stretch/>
        </p:blipFill>
        <p:spPr>
          <a:xfrm>
            <a:off x="1961064" y="1881575"/>
            <a:ext cx="625734" cy="3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ec36c5c6c6_0_95" descr="Image result for minion sequencer"/>
          <p:cNvPicPr preferRelativeResize="0"/>
          <p:nvPr/>
        </p:nvPicPr>
        <p:blipFill rotWithShape="1">
          <a:blip r:embed="rId9">
            <a:alphaModFix/>
          </a:blip>
          <a:srcRect r="24936" b="15239"/>
          <a:stretch/>
        </p:blipFill>
        <p:spPr>
          <a:xfrm>
            <a:off x="6991546" y="3256519"/>
            <a:ext cx="1531155" cy="9474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g1ec36c5c6c6_0_95"/>
          <p:cNvGrpSpPr/>
          <p:nvPr/>
        </p:nvGrpSpPr>
        <p:grpSpPr>
          <a:xfrm>
            <a:off x="2955909" y="3219232"/>
            <a:ext cx="2056652" cy="1449025"/>
            <a:chOff x="4452138" y="3586092"/>
            <a:chExt cx="3113309" cy="2614625"/>
          </a:xfrm>
        </p:grpSpPr>
        <p:pic>
          <p:nvPicPr>
            <p:cNvPr id="213" name="Google Shape;213;g1ec36c5c6c6_0_95"/>
            <p:cNvPicPr preferRelativeResize="0"/>
            <p:nvPr/>
          </p:nvPicPr>
          <p:blipFill rotWithShape="1">
            <a:blip r:embed="rId10">
              <a:alphaModFix/>
            </a:blip>
            <a:srcRect l="16923" t="12180" r="27751" b="5181"/>
            <a:stretch/>
          </p:blipFill>
          <p:spPr>
            <a:xfrm>
              <a:off x="4452138" y="3586092"/>
              <a:ext cx="3113309" cy="26146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4" name="Google Shape;214;g1ec36c5c6c6_0_9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52138" y="3586092"/>
              <a:ext cx="14382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1ec36c5c6c6_0_9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904851" y="5638331"/>
              <a:ext cx="1646647" cy="534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g1ec36c5c6c6_0_9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3676" y="3219311"/>
            <a:ext cx="2213171" cy="61494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7" name="Google Shape;217;g1ec36c5c6c6_0_95"/>
          <p:cNvSpPr/>
          <p:nvPr/>
        </p:nvSpPr>
        <p:spPr>
          <a:xfrm rot="10800000">
            <a:off x="5128301" y="3712682"/>
            <a:ext cx="366900" cy="31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1ec36c5c6c6_0_95"/>
          <p:cNvPicPr preferRelativeResize="0"/>
          <p:nvPr/>
        </p:nvPicPr>
        <p:blipFill rotWithShape="1">
          <a:blip r:embed="rId14">
            <a:alphaModFix/>
          </a:blip>
          <a:srcRect l="20523" t="18132" r="2292" b="18132"/>
          <a:stretch/>
        </p:blipFill>
        <p:spPr>
          <a:xfrm>
            <a:off x="742891" y="3822683"/>
            <a:ext cx="2203956" cy="8404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9" name="Google Shape;219;g1ec36c5c6c6_0_95"/>
          <p:cNvSpPr/>
          <p:nvPr/>
        </p:nvSpPr>
        <p:spPr>
          <a:xfrm>
            <a:off x="6047223" y="2036307"/>
            <a:ext cx="319200" cy="300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1ec36c5c6c6_0_95" descr="GridION | Oxford Nanopore Technologies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51560" y="3016626"/>
            <a:ext cx="988190" cy="74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ec36c5c6c6_0_95" descr="MinION | Oxford Nanopore Technologies"/>
          <p:cNvPicPr preferRelativeResize="0"/>
          <p:nvPr/>
        </p:nvPicPr>
        <p:blipFill rotWithShape="1">
          <a:blip r:embed="rId16">
            <a:alphaModFix/>
          </a:blip>
          <a:srcRect l="51594"/>
          <a:stretch/>
        </p:blipFill>
        <p:spPr>
          <a:xfrm>
            <a:off x="5582524" y="3871606"/>
            <a:ext cx="1326262" cy="5947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g1ec36c5c6c6_0_95"/>
          <p:cNvGrpSpPr/>
          <p:nvPr/>
        </p:nvGrpSpPr>
        <p:grpSpPr>
          <a:xfrm>
            <a:off x="3364825" y="1704026"/>
            <a:ext cx="3126338" cy="948727"/>
            <a:chOff x="35444" y="1766923"/>
            <a:chExt cx="2359500" cy="804620"/>
          </a:xfrm>
        </p:grpSpPr>
        <p:sp>
          <p:nvSpPr>
            <p:cNvPr id="223" name="Google Shape;223;g1ec36c5c6c6_0_95"/>
            <p:cNvSpPr/>
            <p:nvPr/>
          </p:nvSpPr>
          <p:spPr>
            <a:xfrm>
              <a:off x="35444" y="1766923"/>
              <a:ext cx="2359500" cy="381600"/>
            </a:xfrm>
            <a:prstGeom prst="rect">
              <a:avLst/>
            </a:prstGeom>
            <a:solidFill>
              <a:srgbClr val="C4E0B2"/>
            </a:solidFill>
            <a:ln w="285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s-CO" sz="13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DENV, CHIKV, ZIKV, Rabies, </a:t>
              </a:r>
              <a:r>
                <a:rPr lang="es-CO" sz="13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Measles</a:t>
              </a:r>
              <a:r>
                <a:rPr lang="es-CO" sz="13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POXVIRUS, H1N1, VIH</a:t>
              </a:r>
              <a:endParaRPr sz="13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1ec36c5c6c6_0_95"/>
            <p:cNvSpPr/>
            <p:nvPr/>
          </p:nvSpPr>
          <p:spPr>
            <a:xfrm>
              <a:off x="35444" y="2145243"/>
              <a:ext cx="2359500" cy="426300"/>
            </a:xfrm>
            <a:prstGeom prst="rect">
              <a:avLst/>
            </a:prstGeom>
            <a:solidFill>
              <a:srgbClr val="8DA9DB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s-CO" sz="1600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Metagenomics</a:t>
              </a:r>
              <a:r>
                <a:rPr lang="es-CO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sz="1600" dirty="0" err="1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of</a:t>
              </a:r>
              <a:r>
                <a:rPr lang="es-CO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s-CO" sz="1600" dirty="0" err="1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emerging</a:t>
              </a:r>
              <a:r>
                <a:rPr lang="es-CO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s-CO" sz="1600" dirty="0" err="1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viruses</a:t>
              </a:r>
              <a:r>
                <a:rPr lang="es-CO" sz="160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 and </a:t>
              </a:r>
              <a:r>
                <a:rPr lang="es-CO" sz="1600" dirty="0" err="1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virodiversity</a:t>
              </a:r>
              <a:endParaRPr sz="1600" dirty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g1ec36c5c6c6_0_95"/>
          <p:cNvSpPr/>
          <p:nvPr/>
        </p:nvSpPr>
        <p:spPr>
          <a:xfrm>
            <a:off x="3225750" y="1327039"/>
            <a:ext cx="26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es-CO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Genomic Surveillance</a:t>
            </a:r>
            <a:endParaRPr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ec36c5c6c6_0_95"/>
          <p:cNvSpPr txBox="1"/>
          <p:nvPr/>
        </p:nvSpPr>
        <p:spPr>
          <a:xfrm>
            <a:off x="1453800" y="505100"/>
            <a:ext cx="623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O" sz="2400" b="1">
                <a:solidFill>
                  <a:srgbClr val="127D96"/>
                </a:solidFill>
                <a:latin typeface="Calibri"/>
                <a:ea typeface="Calibri"/>
                <a:cs typeface="Calibri"/>
                <a:sym typeface="Calibri"/>
              </a:rPr>
              <a:t>Secuenciación Genómica en el INS (desde 2016)</a:t>
            </a:r>
            <a:endParaRPr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6D4F3148-5ADB-4F45-AAA8-E97E4079DA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ec36c5c6c6_0_138" descr="https://lh5.googleusercontent.com/U2r-90stDu4xtTA9fRZBSj3-InVZNRYNhn_aePqI1DJQ7skafm9yzdEo0HySh0F-UjDJc3duxsvbEBo9iJjYGDFpnx7v7HEtIhy36FRwpwSpWnVV8z0_qkqPWvSH7w=s0"/>
          <p:cNvPicPr preferRelativeResize="0"/>
          <p:nvPr/>
        </p:nvPicPr>
        <p:blipFill rotWithShape="1">
          <a:blip r:embed="rId3">
            <a:alphaModFix/>
          </a:blip>
          <a:srcRect r="51205" b="54933"/>
          <a:stretch/>
        </p:blipFill>
        <p:spPr>
          <a:xfrm>
            <a:off x="1409252" y="1098625"/>
            <a:ext cx="6099585" cy="35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8E306A-B5AE-4818-9B0F-2B0A544D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197"/>
            <a:ext cx="1353879" cy="6594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C9D6BC7-CF07-4321-80E8-C6D38D8D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1" y="1026035"/>
            <a:ext cx="7024577" cy="354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78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1471</TotalTime>
  <Words>941</Words>
  <Application>Microsoft Office PowerPoint</Application>
  <PresentationFormat>Presentación en pantalla (16:10)</PresentationFormat>
  <Paragraphs>156</Paragraphs>
  <Slides>39</Slides>
  <Notes>16</Notes>
  <HiddenSlides>0</HiddenSlides>
  <MMClips>2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Helvetica Neue Light</vt:lpstr>
      <vt:lpstr>Roboto Mono</vt:lpstr>
      <vt:lpstr>Tema de Office</vt:lpstr>
      <vt:lpstr>Contenido </vt:lpstr>
      <vt:lpstr>Prism 9</vt:lpstr>
      <vt:lpstr>Presentación de PowerPoint</vt:lpstr>
      <vt:lpstr>Presentación de PowerPoint</vt:lpstr>
      <vt:lpstr>Vigilancia Genómica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Vigilancia genómica en la frontera Perú-Colombia </vt:lpstr>
      <vt:lpstr>Monkeypox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usuario</dc:creator>
  <cp:lastModifiedBy>Carlos Esteban Franco Muñoz</cp:lastModifiedBy>
  <cp:revision>49</cp:revision>
  <dcterms:created xsi:type="dcterms:W3CDTF">2021-09-10T17:12:10Z</dcterms:created>
  <dcterms:modified xsi:type="dcterms:W3CDTF">2024-09-23T00:24:16Z</dcterms:modified>
</cp:coreProperties>
</file>